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6"/>
  </p:notesMasterIdLst>
  <p:sldIdLst>
    <p:sldId id="256" r:id="rId2"/>
    <p:sldId id="400" r:id="rId3"/>
    <p:sldId id="436" r:id="rId4"/>
    <p:sldId id="403" r:id="rId5"/>
    <p:sldId id="413" r:id="rId6"/>
    <p:sldId id="417" r:id="rId7"/>
    <p:sldId id="416" r:id="rId8"/>
    <p:sldId id="415" r:id="rId9"/>
    <p:sldId id="414" r:id="rId10"/>
    <p:sldId id="423" r:id="rId11"/>
    <p:sldId id="422" r:id="rId12"/>
    <p:sldId id="421" r:id="rId13"/>
    <p:sldId id="420" r:id="rId14"/>
    <p:sldId id="424" r:id="rId15"/>
    <p:sldId id="429" r:id="rId16"/>
    <p:sldId id="437" r:id="rId17"/>
    <p:sldId id="440" r:id="rId18"/>
    <p:sldId id="441" r:id="rId19"/>
    <p:sldId id="442" r:id="rId20"/>
    <p:sldId id="433" r:id="rId21"/>
    <p:sldId id="432" r:id="rId22"/>
    <p:sldId id="453" r:id="rId23"/>
    <p:sldId id="444" r:id="rId24"/>
    <p:sldId id="445" r:id="rId25"/>
    <p:sldId id="447" r:id="rId26"/>
    <p:sldId id="448" r:id="rId27"/>
    <p:sldId id="446" r:id="rId28"/>
    <p:sldId id="450" r:id="rId29"/>
    <p:sldId id="449" r:id="rId30"/>
    <p:sldId id="451" r:id="rId31"/>
    <p:sldId id="452" r:id="rId32"/>
    <p:sldId id="435" r:id="rId33"/>
    <p:sldId id="434" r:id="rId34"/>
    <p:sldId id="454" r:id="rId35"/>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Gill Sans MT" pitchFamily="34" charset="0"/>
        <a:ea typeface="+mn-ea"/>
        <a:cs typeface="Arial" charset="0"/>
      </a:defRPr>
    </a:lvl1pPr>
    <a:lvl2pPr marL="457200" algn="l" rtl="0" fontAlgn="base">
      <a:spcBef>
        <a:spcPct val="0"/>
      </a:spcBef>
      <a:spcAft>
        <a:spcPct val="0"/>
      </a:spcAft>
      <a:defRPr kern="1200">
        <a:solidFill>
          <a:schemeClr val="tx1"/>
        </a:solidFill>
        <a:latin typeface="Gill Sans MT" pitchFamily="34" charset="0"/>
        <a:ea typeface="+mn-ea"/>
        <a:cs typeface="Arial" charset="0"/>
      </a:defRPr>
    </a:lvl2pPr>
    <a:lvl3pPr marL="914400" algn="l" rtl="0" fontAlgn="base">
      <a:spcBef>
        <a:spcPct val="0"/>
      </a:spcBef>
      <a:spcAft>
        <a:spcPct val="0"/>
      </a:spcAft>
      <a:defRPr kern="1200">
        <a:solidFill>
          <a:schemeClr val="tx1"/>
        </a:solidFill>
        <a:latin typeface="Gill Sans MT" pitchFamily="34" charset="0"/>
        <a:ea typeface="+mn-ea"/>
        <a:cs typeface="Arial" charset="0"/>
      </a:defRPr>
    </a:lvl3pPr>
    <a:lvl4pPr marL="1371600" algn="l" rtl="0" fontAlgn="base">
      <a:spcBef>
        <a:spcPct val="0"/>
      </a:spcBef>
      <a:spcAft>
        <a:spcPct val="0"/>
      </a:spcAft>
      <a:defRPr kern="1200">
        <a:solidFill>
          <a:schemeClr val="tx1"/>
        </a:solidFill>
        <a:latin typeface="Gill Sans MT" pitchFamily="34" charset="0"/>
        <a:ea typeface="+mn-ea"/>
        <a:cs typeface="Arial" charset="0"/>
      </a:defRPr>
    </a:lvl4pPr>
    <a:lvl5pPr marL="1828800" algn="l" rtl="0" fontAlgn="base">
      <a:spcBef>
        <a:spcPct val="0"/>
      </a:spcBef>
      <a:spcAft>
        <a:spcPct val="0"/>
      </a:spcAft>
      <a:defRPr kern="1200">
        <a:solidFill>
          <a:schemeClr val="tx1"/>
        </a:solidFill>
        <a:latin typeface="Gill Sans MT" pitchFamily="34" charset="0"/>
        <a:ea typeface="+mn-ea"/>
        <a:cs typeface="Arial" charset="0"/>
      </a:defRPr>
    </a:lvl5pPr>
    <a:lvl6pPr marL="2286000" algn="l" defTabSz="914400" rtl="0" eaLnBrk="1" latinLnBrk="0" hangingPunct="1">
      <a:defRPr kern="1200">
        <a:solidFill>
          <a:schemeClr val="tx1"/>
        </a:solidFill>
        <a:latin typeface="Gill Sans MT" pitchFamily="34" charset="0"/>
        <a:ea typeface="+mn-ea"/>
        <a:cs typeface="Arial" charset="0"/>
      </a:defRPr>
    </a:lvl6pPr>
    <a:lvl7pPr marL="2743200" algn="l" defTabSz="914400" rtl="0" eaLnBrk="1" latinLnBrk="0" hangingPunct="1">
      <a:defRPr kern="1200">
        <a:solidFill>
          <a:schemeClr val="tx1"/>
        </a:solidFill>
        <a:latin typeface="Gill Sans MT" pitchFamily="34" charset="0"/>
        <a:ea typeface="+mn-ea"/>
        <a:cs typeface="Arial" charset="0"/>
      </a:defRPr>
    </a:lvl7pPr>
    <a:lvl8pPr marL="3200400" algn="l" defTabSz="914400" rtl="0" eaLnBrk="1" latinLnBrk="0" hangingPunct="1">
      <a:defRPr kern="1200">
        <a:solidFill>
          <a:schemeClr val="tx1"/>
        </a:solidFill>
        <a:latin typeface="Gill Sans MT" pitchFamily="34" charset="0"/>
        <a:ea typeface="+mn-ea"/>
        <a:cs typeface="Arial" charset="0"/>
      </a:defRPr>
    </a:lvl8pPr>
    <a:lvl9pPr marL="3657600" algn="l" defTabSz="914400" rtl="0" eaLnBrk="1" latinLnBrk="0" hangingPunct="1">
      <a:defRPr kern="1200">
        <a:solidFill>
          <a:schemeClr val="tx1"/>
        </a:solidFill>
        <a:latin typeface="Gill Sans MT" pitchFamily="34" charset="0"/>
        <a:ea typeface="+mn-ea"/>
        <a:cs typeface="Arial" charset="0"/>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F497D"/>
    <a:srgbClr val="003399"/>
    <a:srgbClr val="33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647" autoAdjust="0"/>
    <p:restoredTop sz="97826" autoAdjust="0"/>
  </p:normalViewPr>
  <p:slideViewPr>
    <p:cSldViewPr>
      <p:cViewPr varScale="1">
        <p:scale>
          <a:sx n="95" d="100"/>
          <a:sy n="95" d="100"/>
        </p:scale>
        <p:origin x="-432" y="-102"/>
      </p:cViewPr>
      <p:guideLst>
        <p:guide orient="horz" pos="1620"/>
        <p:guide pos="2880"/>
      </p:guideLst>
    </p:cSldViewPr>
  </p:slideViewPr>
  <p:outlineViewPr>
    <p:cViewPr>
      <p:scale>
        <a:sx n="33" d="100"/>
        <a:sy n="33" d="100"/>
      </p:scale>
      <p:origin x="222" y="3856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sr-Latn-C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97C1E924-8B97-4036-A439-B1D41C223BF9}" type="datetimeFigureOut">
              <a:rPr lang="en-US"/>
              <a:pPr>
                <a:defRPr/>
              </a:pPr>
              <a:t>9/5/2024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sr-Latn-C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08CC03A7-59EB-4A4E-8307-F274DCB13B1A}" type="slidenum">
              <a:rPr lang="en-US"/>
              <a:pPr>
                <a:defRPr/>
              </a:pPr>
              <a:t>‹#›</a:t>
            </a:fld>
            <a:endParaRPr lang="en-US"/>
          </a:p>
        </p:txBody>
      </p:sp>
    </p:spTree>
    <p:extLst>
      <p:ext uri="{BB962C8B-B14F-4D97-AF65-F5344CB8AC3E}">
        <p14:creationId xmlns:p14="http://schemas.microsoft.com/office/powerpoint/2010/main" xmlns="" val="1948794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a:lstStyle/>
          <a:p>
            <a:fld id="{3E96D9EB-5BC5-45E2-A0F5-790C2CA22265}" type="slidenum">
              <a:rPr lang="en-US" smtClean="0">
                <a:cs typeface="Arial" charset="0"/>
              </a:rPr>
              <a:pPr/>
              <a:t>1</a:t>
            </a:fld>
            <a:endParaRPr lang="en-US" smtClean="0">
              <a:cs typeface="Arial" charset="0"/>
            </a:endParaRPr>
          </a:p>
        </p:txBody>
      </p:sp>
    </p:spTree>
    <p:extLst>
      <p:ext uri="{BB962C8B-B14F-4D97-AF65-F5344CB8AC3E}">
        <p14:creationId xmlns:p14="http://schemas.microsoft.com/office/powerpoint/2010/main" xmlns="" val="209339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8CC03A7-59EB-4A4E-8307-F274DCB13B1A}" type="slidenum">
              <a:rPr lang="en-US" smtClean="0"/>
              <a:pPr>
                <a:defRPr/>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609600" y="1543050"/>
            <a:ext cx="8153400" cy="160020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5" name="Rectangle 4"/>
          <p:cNvSpPr/>
          <p:nvPr/>
        </p:nvSpPr>
        <p:spPr>
          <a:xfrm>
            <a:off x="609600" y="3452812"/>
            <a:ext cx="8153400" cy="847725"/>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6" name="Rectangle 5"/>
          <p:cNvSpPr/>
          <p:nvPr/>
        </p:nvSpPr>
        <p:spPr>
          <a:xfrm>
            <a:off x="381001" y="1543050"/>
            <a:ext cx="252413" cy="1620441"/>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7" name="Rectangle 6"/>
          <p:cNvSpPr/>
          <p:nvPr/>
        </p:nvSpPr>
        <p:spPr>
          <a:xfrm>
            <a:off x="381001" y="3452813"/>
            <a:ext cx="252413" cy="864394"/>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8" name="Title 7"/>
          <p:cNvSpPr>
            <a:spLocks noGrp="1"/>
          </p:cNvSpPr>
          <p:nvPr>
            <p:ph type="ctrTitle"/>
          </p:nvPr>
        </p:nvSpPr>
        <p:spPr>
          <a:xfrm>
            <a:off x="685800" y="1657350"/>
            <a:ext cx="7724180" cy="1223878"/>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886420" y="3543300"/>
            <a:ext cx="7724180" cy="659011"/>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10" name="Date Placeholder 27"/>
          <p:cNvSpPr>
            <a:spLocks noGrp="1"/>
          </p:cNvSpPr>
          <p:nvPr>
            <p:ph type="dt" sz="half" idx="10"/>
          </p:nvPr>
        </p:nvSpPr>
        <p:spPr>
          <a:xfrm>
            <a:off x="6400800" y="4766072"/>
            <a:ext cx="2286000" cy="275034"/>
          </a:xfrm>
        </p:spPr>
        <p:txBody>
          <a:bodyPr/>
          <a:lstStyle>
            <a:lvl1pPr>
              <a:defRPr/>
            </a:lvl1pPr>
          </a:lstStyle>
          <a:p>
            <a:pPr>
              <a:defRPr/>
            </a:pPr>
            <a:fld id="{08771461-CA42-484C-B3BB-DE7B35A2B3A6}" type="datetimeFigureOut">
              <a:rPr lang="en-US"/>
              <a:pPr>
                <a:defRPr/>
              </a:pPr>
              <a:t>9/5/2024</a:t>
            </a:fld>
            <a:endParaRPr lang="en-US"/>
          </a:p>
        </p:txBody>
      </p:sp>
      <p:sp>
        <p:nvSpPr>
          <p:cNvPr id="11" name="Footer Placeholder 16"/>
          <p:cNvSpPr>
            <a:spLocks noGrp="1"/>
          </p:cNvSpPr>
          <p:nvPr>
            <p:ph type="ftr" sz="quarter" idx="11"/>
          </p:nvPr>
        </p:nvSpPr>
        <p:spPr>
          <a:xfrm>
            <a:off x="2898775" y="4766072"/>
            <a:ext cx="3475038" cy="275034"/>
          </a:xfrm>
        </p:spPr>
        <p:txBody>
          <a:bodyPr/>
          <a:lstStyle>
            <a:lvl1pPr>
              <a:defRPr/>
            </a:lvl1pPr>
          </a:lstStyle>
          <a:p>
            <a:pPr>
              <a:defRPr/>
            </a:pPr>
            <a:endParaRPr lang="sr-Latn-CS"/>
          </a:p>
        </p:txBody>
      </p:sp>
      <p:sp>
        <p:nvSpPr>
          <p:cNvPr id="12" name="Slide Number Placeholder 28"/>
          <p:cNvSpPr>
            <a:spLocks noGrp="1"/>
          </p:cNvSpPr>
          <p:nvPr>
            <p:ph type="sldNum" sz="quarter" idx="12"/>
          </p:nvPr>
        </p:nvSpPr>
        <p:spPr>
          <a:xfrm>
            <a:off x="1216025" y="4766072"/>
            <a:ext cx="1219200" cy="275034"/>
          </a:xfrm>
        </p:spPr>
        <p:txBody>
          <a:bodyPr/>
          <a:lstStyle>
            <a:lvl1pPr>
              <a:defRPr/>
            </a:lvl1pPr>
          </a:lstStyle>
          <a:p>
            <a:pPr>
              <a:defRPr/>
            </a:pPr>
            <a:fld id="{3ED72DE4-4BE8-4C4D-8781-C706E50D257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EA9958C-E2C0-46FB-A194-F59A2DC23347}" type="datetimeFigureOut">
              <a:rPr lang="en-US"/>
              <a:pPr>
                <a:defRPr/>
              </a:pPr>
              <a:t>9/5/2024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sr-Latn-CS"/>
          </a:p>
        </p:txBody>
      </p:sp>
      <p:sp>
        <p:nvSpPr>
          <p:cNvPr id="6" name="Slide Number Placeholder 22"/>
          <p:cNvSpPr>
            <a:spLocks noGrp="1"/>
          </p:cNvSpPr>
          <p:nvPr>
            <p:ph type="sldNum" sz="quarter" idx="12"/>
          </p:nvPr>
        </p:nvSpPr>
        <p:spPr/>
        <p:txBody>
          <a:bodyPr/>
          <a:lstStyle>
            <a:lvl1pPr>
              <a:defRPr/>
            </a:lvl1pPr>
          </a:lstStyle>
          <a:p>
            <a:pPr>
              <a:defRPr/>
            </a:pPr>
            <a:fld id="{1E3354C4-272A-4883-B2F9-49D82946412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4764881"/>
            <a:ext cx="8229600"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5" name="Isosceles Triangle 4"/>
          <p:cNvSpPr>
            <a:spLocks noChangeAspect="1"/>
          </p:cNvSpPr>
          <p:nvPr/>
        </p:nvSpPr>
        <p:spPr>
          <a:xfrm rot="5400000">
            <a:off x="442913" y="4835525"/>
            <a:ext cx="142875"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6" name="Straight Connector 5"/>
          <p:cNvSpPr>
            <a:spLocks noChangeShapeType="1"/>
          </p:cNvSpPr>
          <p:nvPr/>
        </p:nvSpPr>
        <p:spPr bwMode="auto">
          <a:xfrm rot="5400000">
            <a:off x="4362053" y="2401491"/>
            <a:ext cx="4388644"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627B36A-9D8C-4223-9FBD-E190730C6F62}" type="datetimeFigureOut">
              <a:rPr lang="en-US"/>
              <a:pPr>
                <a:defRPr/>
              </a:pPr>
              <a:t>9/5/2024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sr-Latn-CS"/>
          </a:p>
        </p:txBody>
      </p:sp>
      <p:sp>
        <p:nvSpPr>
          <p:cNvPr id="9" name="Slide Number Placeholder 5"/>
          <p:cNvSpPr>
            <a:spLocks noGrp="1"/>
          </p:cNvSpPr>
          <p:nvPr>
            <p:ph type="sldNum" sz="quarter" idx="12"/>
          </p:nvPr>
        </p:nvSpPr>
        <p:spPr/>
        <p:txBody>
          <a:bodyPr/>
          <a:lstStyle>
            <a:lvl1pPr>
              <a:defRPr/>
            </a:lvl1pPr>
          </a:lstStyle>
          <a:p>
            <a:pPr>
              <a:defRPr/>
            </a:pPr>
            <a:fld id="{D1729180-9A02-4D95-AF41-D560E35609E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571500"/>
          </a:xfrm>
        </p:spPr>
        <p:txBody>
          <a:bodyPr>
            <a:normAutofit/>
          </a:bodyPr>
          <a:lstStyle>
            <a:lvl1pPr algn="ctr">
              <a:defRPr sz="3400" b="0">
                <a:solidFill>
                  <a:schemeClr val="tx2"/>
                </a:solidFill>
                <a:latin typeface="Calibri" pitchFamily="34" charset="0"/>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457200" y="800100"/>
            <a:ext cx="8229600" cy="3943350"/>
          </a:xfrm>
        </p:spPr>
        <p:txBody>
          <a:bodyPr/>
          <a:lstStyle>
            <a:lvl1pPr>
              <a:buClr>
                <a:schemeClr val="accent1"/>
              </a:buClr>
              <a:defRPr sz="2800">
                <a:latin typeface="Calibri" pitchFamily="34" charset="0"/>
                <a:cs typeface="Calibri" pitchFamily="34" charset="0"/>
              </a:defRPr>
            </a:lvl1pPr>
            <a:lvl2pPr>
              <a:buClr>
                <a:schemeClr val="accent1"/>
              </a:buClr>
              <a:defRPr sz="2400">
                <a:latin typeface="Calibri" pitchFamily="34" charset="0"/>
                <a:cs typeface="Calibri" pitchFamily="34" charset="0"/>
              </a:defRPr>
            </a:lvl2pPr>
            <a:lvl3pPr>
              <a:buClr>
                <a:schemeClr val="accent1"/>
              </a:buClr>
              <a:defRPr>
                <a:latin typeface="Calibri" pitchFamily="34" charset="0"/>
                <a:cs typeface="Calibri" pitchFamily="34" charset="0"/>
              </a:defRPr>
            </a:lvl3pPr>
            <a:lvl4pPr>
              <a:buClr>
                <a:schemeClr val="accent1"/>
              </a:buClr>
              <a:defRPr>
                <a:latin typeface="Calibri" pitchFamily="34" charset="0"/>
                <a:cs typeface="Calibri" pitchFamily="34" charset="0"/>
              </a:defRPr>
            </a:lvl4pPr>
            <a:lvl5pPr>
              <a:buClr>
                <a:schemeClr val="accent1"/>
              </a:buClr>
              <a:defRPr>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114550"/>
            <a:ext cx="7315200" cy="959644"/>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5" name="Rectangle 4"/>
          <p:cNvSpPr/>
          <p:nvPr/>
        </p:nvSpPr>
        <p:spPr>
          <a:xfrm>
            <a:off x="914400" y="2114550"/>
            <a:ext cx="228600" cy="959644"/>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2" name="Title 1"/>
          <p:cNvSpPr>
            <a:spLocks noGrp="1"/>
          </p:cNvSpPr>
          <p:nvPr>
            <p:ph type="title"/>
          </p:nvPr>
        </p:nvSpPr>
        <p:spPr>
          <a:xfrm>
            <a:off x="1219200" y="2228850"/>
            <a:ext cx="6858000" cy="8001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3200400"/>
            <a:ext cx="6781800" cy="85725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4766072"/>
            <a:ext cx="2286000" cy="275034"/>
          </a:xfrm>
        </p:spPr>
        <p:txBody>
          <a:bodyPr/>
          <a:lstStyle>
            <a:lvl1pPr>
              <a:defRPr/>
            </a:lvl1pPr>
          </a:lstStyle>
          <a:p>
            <a:pPr>
              <a:defRPr/>
            </a:pPr>
            <a:fld id="{E5F5549D-7E12-4774-BF11-C1B971D29BEE}" type="datetimeFigureOut">
              <a:rPr lang="en-US"/>
              <a:pPr>
                <a:defRPr/>
              </a:pPr>
              <a:t>9/5/2024</a:t>
            </a:fld>
            <a:endParaRPr lang="en-US"/>
          </a:p>
        </p:txBody>
      </p:sp>
      <p:sp>
        <p:nvSpPr>
          <p:cNvPr id="7" name="Footer Placeholder 4"/>
          <p:cNvSpPr>
            <a:spLocks noGrp="1"/>
          </p:cNvSpPr>
          <p:nvPr>
            <p:ph type="ftr" sz="quarter" idx="11"/>
          </p:nvPr>
        </p:nvSpPr>
        <p:spPr>
          <a:xfrm>
            <a:off x="2898775" y="4766072"/>
            <a:ext cx="3475038" cy="275034"/>
          </a:xfrm>
        </p:spPr>
        <p:txBody>
          <a:bodyPr/>
          <a:lstStyle>
            <a:lvl1pPr>
              <a:defRPr/>
            </a:lvl1pPr>
          </a:lstStyle>
          <a:p>
            <a:pPr>
              <a:defRPr/>
            </a:pPr>
            <a:endParaRPr lang="sr-Latn-CS"/>
          </a:p>
        </p:txBody>
      </p:sp>
      <p:sp>
        <p:nvSpPr>
          <p:cNvPr id="8" name="Slide Number Placeholder 5"/>
          <p:cNvSpPr>
            <a:spLocks noGrp="1"/>
          </p:cNvSpPr>
          <p:nvPr>
            <p:ph type="sldNum" sz="quarter" idx="12"/>
          </p:nvPr>
        </p:nvSpPr>
        <p:spPr>
          <a:xfrm>
            <a:off x="1069976" y="4766072"/>
            <a:ext cx="1520825" cy="275034"/>
          </a:xfrm>
        </p:spPr>
        <p:txBody>
          <a:bodyPr/>
          <a:lstStyle>
            <a:lvl1pPr>
              <a:defRPr/>
            </a:lvl1pPr>
          </a:lstStyle>
          <a:p>
            <a:pPr>
              <a:defRPr/>
            </a:pPr>
            <a:fld id="{C8460500-D166-4717-9801-6029EF4310D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858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914400"/>
            <a:ext cx="4041648" cy="3703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912114"/>
            <a:ext cx="4041648" cy="37033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9159F08-8779-4F90-B954-4290E03F82AD}" type="datetimeFigureOut">
              <a:rPr lang="en-US"/>
              <a:pPr>
                <a:defRPr/>
              </a:pPr>
              <a:t>9/5/2024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sr-Latn-CS"/>
          </a:p>
        </p:txBody>
      </p:sp>
      <p:sp>
        <p:nvSpPr>
          <p:cNvPr id="7" name="Slide Number Placeholder 22"/>
          <p:cNvSpPr>
            <a:spLocks noGrp="1"/>
          </p:cNvSpPr>
          <p:nvPr>
            <p:ph type="sldNum" sz="quarter" idx="12"/>
          </p:nvPr>
        </p:nvSpPr>
        <p:spPr/>
        <p:txBody>
          <a:bodyPr/>
          <a:lstStyle>
            <a:lvl1pPr>
              <a:defRPr/>
            </a:lvl1pPr>
          </a:lstStyle>
          <a:p>
            <a:pPr>
              <a:defRPr/>
            </a:pPr>
            <a:fld id="{3ACE1142-67B5-432B-811B-689A5956B78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858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964406"/>
            <a:ext cx="4040188" cy="51435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1" y="971550"/>
            <a:ext cx="4041775" cy="51435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1600200"/>
            <a:ext cx="4038600" cy="3028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1600200"/>
            <a:ext cx="4038600" cy="3028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977F940-38B9-4738-85D4-DFDD6BEDFDD3}" type="datetimeFigureOut">
              <a:rPr lang="en-US"/>
              <a:pPr>
                <a:defRPr/>
              </a:pPr>
              <a:t>9/5/2024</a:t>
            </a:fld>
            <a:endParaRPr lang="en-US"/>
          </a:p>
        </p:txBody>
      </p:sp>
      <p:sp>
        <p:nvSpPr>
          <p:cNvPr id="8" name="Footer Placeholder 2"/>
          <p:cNvSpPr>
            <a:spLocks noGrp="1"/>
          </p:cNvSpPr>
          <p:nvPr>
            <p:ph type="ftr" sz="quarter" idx="11"/>
          </p:nvPr>
        </p:nvSpPr>
        <p:spPr/>
        <p:txBody>
          <a:bodyPr/>
          <a:lstStyle>
            <a:lvl1pPr>
              <a:defRPr/>
            </a:lvl1pPr>
          </a:lstStyle>
          <a:p>
            <a:pPr>
              <a:defRPr/>
            </a:pPr>
            <a:endParaRPr lang="sr-Latn-CS"/>
          </a:p>
        </p:txBody>
      </p:sp>
      <p:sp>
        <p:nvSpPr>
          <p:cNvPr id="9" name="Slide Number Placeholder 22"/>
          <p:cNvSpPr>
            <a:spLocks noGrp="1"/>
          </p:cNvSpPr>
          <p:nvPr>
            <p:ph type="sldNum" sz="quarter" idx="12"/>
          </p:nvPr>
        </p:nvSpPr>
        <p:spPr/>
        <p:txBody>
          <a:bodyPr/>
          <a:lstStyle>
            <a:lvl1pPr>
              <a:defRPr/>
            </a:lvl1pPr>
          </a:lstStyle>
          <a:p>
            <a:pPr>
              <a:defRPr/>
            </a:pPr>
            <a:fld id="{0251DEDB-E0C8-436A-91B2-A99D46BE68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42913" y="4835525"/>
            <a:ext cx="142875"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2" name="Title 1"/>
          <p:cNvSpPr>
            <a:spLocks noGrp="1"/>
          </p:cNvSpPr>
          <p:nvPr>
            <p:ph type="title"/>
          </p:nvPr>
        </p:nvSpPr>
        <p:spPr>
          <a:xfrm>
            <a:off x="457200" y="171450"/>
            <a:ext cx="8229600" cy="6858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F805CAB9-CDC6-4568-A20A-BD1E0493CDF8}" type="datetimeFigureOut">
              <a:rPr lang="en-US"/>
              <a:pPr>
                <a:defRPr/>
              </a:pPr>
              <a:t>9/5/2024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sr-Latn-CS"/>
          </a:p>
        </p:txBody>
      </p:sp>
      <p:sp>
        <p:nvSpPr>
          <p:cNvPr id="6" name="Slide Number Placeholder 4"/>
          <p:cNvSpPr>
            <a:spLocks noGrp="1"/>
          </p:cNvSpPr>
          <p:nvPr>
            <p:ph type="sldNum" sz="quarter" idx="12"/>
          </p:nvPr>
        </p:nvSpPr>
        <p:spPr/>
        <p:txBody>
          <a:bodyPr/>
          <a:lstStyle>
            <a:lvl1pPr>
              <a:defRPr/>
            </a:lvl1pPr>
          </a:lstStyle>
          <a:p>
            <a:pPr>
              <a:defRPr/>
            </a:pPr>
            <a:fld id="{9B99C160-7BAB-446F-AE4F-962C0050722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4764881"/>
            <a:ext cx="8229600"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3" name="Isosceles Triangle 2"/>
          <p:cNvSpPr>
            <a:spLocks noChangeAspect="1"/>
          </p:cNvSpPr>
          <p:nvPr/>
        </p:nvSpPr>
        <p:spPr>
          <a:xfrm rot="5400000">
            <a:off x="442913" y="4835525"/>
            <a:ext cx="142875"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4" name="Date Placeholder 1"/>
          <p:cNvSpPr>
            <a:spLocks noGrp="1"/>
          </p:cNvSpPr>
          <p:nvPr>
            <p:ph type="dt" sz="half" idx="10"/>
          </p:nvPr>
        </p:nvSpPr>
        <p:spPr/>
        <p:txBody>
          <a:bodyPr/>
          <a:lstStyle>
            <a:lvl1pPr>
              <a:defRPr/>
            </a:lvl1pPr>
          </a:lstStyle>
          <a:p>
            <a:pPr>
              <a:defRPr/>
            </a:pPr>
            <a:fld id="{1C433168-D095-439D-A073-63D6ACFA6E60}" type="datetimeFigureOut">
              <a:rPr lang="en-US"/>
              <a:pPr>
                <a:defRPr/>
              </a:pPr>
              <a:t>9/5/2024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sr-Latn-CS"/>
          </a:p>
        </p:txBody>
      </p:sp>
      <p:sp>
        <p:nvSpPr>
          <p:cNvPr id="6" name="Slide Number Placeholder 3"/>
          <p:cNvSpPr>
            <a:spLocks noGrp="1"/>
          </p:cNvSpPr>
          <p:nvPr>
            <p:ph type="sldNum" sz="quarter" idx="12"/>
          </p:nvPr>
        </p:nvSpPr>
        <p:spPr/>
        <p:txBody>
          <a:bodyPr/>
          <a:lstStyle>
            <a:lvl1pPr>
              <a:defRPr/>
            </a:lvl1pPr>
          </a:lstStyle>
          <a:p>
            <a:pPr>
              <a:defRPr/>
            </a:pPr>
            <a:fld id="{A5E89B5D-1717-4B71-9AA5-53C16E9C9F9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4764881"/>
            <a:ext cx="8229600"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6" name="Straight Connector 5"/>
          <p:cNvSpPr>
            <a:spLocks noChangeShapeType="1"/>
          </p:cNvSpPr>
          <p:nvPr/>
        </p:nvSpPr>
        <p:spPr bwMode="auto">
          <a:xfrm rot="5400000">
            <a:off x="3915172" y="2493170"/>
            <a:ext cx="4526756"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7" name="Isosceles Triangle 6"/>
          <p:cNvSpPr>
            <a:spLocks noChangeAspect="1"/>
          </p:cNvSpPr>
          <p:nvPr/>
        </p:nvSpPr>
        <p:spPr>
          <a:xfrm rot="5400000">
            <a:off x="442913" y="4835525"/>
            <a:ext cx="142875"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2" name="Title 1"/>
          <p:cNvSpPr>
            <a:spLocks noGrp="1"/>
          </p:cNvSpPr>
          <p:nvPr>
            <p:ph type="title"/>
          </p:nvPr>
        </p:nvSpPr>
        <p:spPr>
          <a:xfrm>
            <a:off x="6324600" y="228600"/>
            <a:ext cx="2514600" cy="62865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914401"/>
            <a:ext cx="2514600" cy="3632597"/>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228600"/>
            <a:ext cx="57150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9C075759-80AC-4F39-B3EE-35F99A1A959F}" type="datetimeFigureOut">
              <a:rPr lang="en-US"/>
              <a:pPr>
                <a:defRPr/>
              </a:pPr>
              <a:t>9/5/2024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sr-Latn-CS"/>
          </a:p>
        </p:txBody>
      </p:sp>
      <p:sp>
        <p:nvSpPr>
          <p:cNvPr id="10" name="Slide Number Placeholder 6"/>
          <p:cNvSpPr>
            <a:spLocks noGrp="1"/>
          </p:cNvSpPr>
          <p:nvPr>
            <p:ph type="sldNum" sz="quarter" idx="12"/>
          </p:nvPr>
        </p:nvSpPr>
        <p:spPr/>
        <p:txBody>
          <a:bodyPr/>
          <a:lstStyle>
            <a:lvl1pPr>
              <a:defRPr/>
            </a:lvl1pPr>
          </a:lstStyle>
          <a:p>
            <a:pPr>
              <a:defRPr/>
            </a:pPr>
            <a:fld id="{3C3EB5C7-3677-478E-9043-4D9686C2B98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4764881"/>
            <a:ext cx="8229600" cy="0"/>
          </a:xfrm>
          <a:prstGeom prst="line">
            <a:avLst/>
          </a:prstGeom>
          <a:noFill/>
          <a:ln w="9525" algn="ctr">
            <a:solidFill>
              <a:schemeClr val="accent2"/>
            </a:solidFill>
            <a:prstDash val="dash"/>
            <a:round/>
            <a:headEnd/>
            <a:tailEnd/>
          </a:ln>
        </p:spPr>
        <p:txBody>
          <a:bodyPr/>
          <a:lstStyle/>
          <a:p>
            <a:pPr>
              <a:defRPr/>
            </a:pPr>
            <a:endParaRPr lang="en-US">
              <a:latin typeface="Gill Sans MT"/>
              <a:cs typeface="Arial" pitchFamily="34" charset="0"/>
            </a:endParaRPr>
          </a:p>
        </p:txBody>
      </p:sp>
      <p:sp>
        <p:nvSpPr>
          <p:cNvPr id="6" name="Isosceles Triangle 5"/>
          <p:cNvSpPr>
            <a:spLocks noChangeAspect="1"/>
          </p:cNvSpPr>
          <p:nvPr/>
        </p:nvSpPr>
        <p:spPr>
          <a:xfrm rot="5400000">
            <a:off x="442913" y="4835525"/>
            <a:ext cx="142875"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7" name="Rectangle 6"/>
          <p:cNvSpPr/>
          <p:nvPr/>
        </p:nvSpPr>
        <p:spPr>
          <a:xfrm>
            <a:off x="457201" y="375047"/>
            <a:ext cx="182563" cy="51435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sr-Latn-CS">
              <a:solidFill>
                <a:srgbClr val="FFFFFF"/>
              </a:solidFill>
              <a:cs typeface="Arial" pitchFamily="34" charset="0"/>
            </a:endParaRPr>
          </a:p>
        </p:txBody>
      </p:sp>
      <p:sp>
        <p:nvSpPr>
          <p:cNvPr id="2" name="Title 1"/>
          <p:cNvSpPr>
            <a:spLocks noGrp="1"/>
          </p:cNvSpPr>
          <p:nvPr>
            <p:ph type="title"/>
          </p:nvPr>
        </p:nvSpPr>
        <p:spPr>
          <a:xfrm>
            <a:off x="457200" y="375642"/>
            <a:ext cx="8229600" cy="506016"/>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428750"/>
            <a:ext cx="8229600" cy="3202686"/>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914400"/>
            <a:ext cx="8229600" cy="40005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D21F82E0-5F2E-4E0B-9AC3-2B76C9DAE724}" type="datetimeFigureOut">
              <a:rPr lang="en-US"/>
              <a:pPr>
                <a:defRPr/>
              </a:pPr>
              <a:t>9/5/2024</a:t>
            </a:fld>
            <a:endParaRPr lang="en-US"/>
          </a:p>
        </p:txBody>
      </p:sp>
      <p:sp>
        <p:nvSpPr>
          <p:cNvPr id="9" name="Footer Placeholder 5"/>
          <p:cNvSpPr>
            <a:spLocks noGrp="1"/>
          </p:cNvSpPr>
          <p:nvPr>
            <p:ph type="ftr" sz="quarter" idx="11"/>
          </p:nvPr>
        </p:nvSpPr>
        <p:spPr/>
        <p:txBody>
          <a:bodyPr/>
          <a:lstStyle>
            <a:lvl1pPr>
              <a:defRPr/>
            </a:lvl1pPr>
          </a:lstStyle>
          <a:p>
            <a:pPr>
              <a:defRPr/>
            </a:pPr>
            <a:endParaRPr lang="sr-Latn-CS"/>
          </a:p>
        </p:txBody>
      </p:sp>
      <p:sp>
        <p:nvSpPr>
          <p:cNvPr id="10" name="Slide Number Placeholder 6"/>
          <p:cNvSpPr>
            <a:spLocks noGrp="1"/>
          </p:cNvSpPr>
          <p:nvPr>
            <p:ph type="sldNum" sz="quarter" idx="12"/>
          </p:nvPr>
        </p:nvSpPr>
        <p:spPr/>
        <p:txBody>
          <a:bodyPr/>
          <a:lstStyle>
            <a:lvl1pPr>
              <a:defRPr/>
            </a:lvl1pPr>
          </a:lstStyle>
          <a:p>
            <a:pPr>
              <a:defRPr/>
            </a:pPr>
            <a:fld id="{211C1ADF-5FE1-4D5C-90E9-91142077278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14300"/>
            <a:ext cx="822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742950"/>
            <a:ext cx="8229600" cy="36826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1" y="4767263"/>
            <a:ext cx="2289175" cy="273844"/>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cs typeface="Arial" pitchFamily="34" charset="0"/>
              </a:defRPr>
            </a:lvl1pPr>
          </a:lstStyle>
          <a:p>
            <a:pPr>
              <a:defRPr/>
            </a:pPr>
            <a:fld id="{70AECF07-FAE6-4F3A-94AD-8687D344362B}" type="datetimeFigureOut">
              <a:rPr lang="en-US"/>
              <a:pPr>
                <a:defRPr/>
              </a:pPr>
              <a:t>9/5/2024</a:t>
            </a:fld>
            <a:endParaRPr lang="en-US"/>
          </a:p>
        </p:txBody>
      </p:sp>
      <p:sp>
        <p:nvSpPr>
          <p:cNvPr id="3" name="Footer Placeholder 2"/>
          <p:cNvSpPr>
            <a:spLocks noGrp="1"/>
          </p:cNvSpPr>
          <p:nvPr>
            <p:ph type="ftr" sz="quarter" idx="3"/>
          </p:nvPr>
        </p:nvSpPr>
        <p:spPr>
          <a:xfrm>
            <a:off x="2898775" y="4767263"/>
            <a:ext cx="3505200" cy="273844"/>
          </a:xfrm>
          <a:prstGeom prst="rect">
            <a:avLst/>
          </a:prstGeom>
        </p:spPr>
        <p:txBody>
          <a:bodyPr vert="horz" wrap="square" lIns="91440" tIns="45720" rIns="91440" bIns="45720" numCol="1" anchor="t" anchorCtr="0" compatLnSpc="1">
            <a:prstTxWarp prst="textNoShape">
              <a:avLst/>
            </a:prstTxWarp>
          </a:bodyPr>
          <a:lstStyle>
            <a:lvl1pPr algn="r">
              <a:defRPr sz="1400">
                <a:solidFill>
                  <a:schemeClr val="tx2"/>
                </a:solidFill>
                <a:cs typeface="Arial" pitchFamily="34" charset="0"/>
              </a:defRPr>
            </a:lvl1pPr>
          </a:lstStyle>
          <a:p>
            <a:pPr>
              <a:defRPr/>
            </a:pPr>
            <a:endParaRPr lang="sr-Latn-CS"/>
          </a:p>
        </p:txBody>
      </p:sp>
      <p:sp>
        <p:nvSpPr>
          <p:cNvPr id="23" name="Slide Number Placeholder 22"/>
          <p:cNvSpPr>
            <a:spLocks noGrp="1"/>
          </p:cNvSpPr>
          <p:nvPr>
            <p:ph type="sldNum" sz="quarter" idx="4"/>
          </p:nvPr>
        </p:nvSpPr>
        <p:spPr>
          <a:xfrm>
            <a:off x="612775" y="4767263"/>
            <a:ext cx="1981200" cy="273844"/>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cs typeface="Arial" pitchFamily="34" charset="0"/>
              </a:defRPr>
            </a:lvl1pPr>
          </a:lstStyle>
          <a:p>
            <a:pPr>
              <a:defRPr/>
            </a:pPr>
            <a:fld id="{92CF6A20-0676-482A-AE7A-436CD63586BB}" type="slidenum">
              <a:rPr lang="en-US"/>
              <a:pPr>
                <a:defRPr/>
              </a:pPr>
              <a:t>‹#›</a:t>
            </a:fld>
            <a:endParaRPr lang="en-US"/>
          </a:p>
        </p:txBody>
      </p:sp>
      <p:sp>
        <p:nvSpPr>
          <p:cNvPr id="1031" name="Straight Connector 27"/>
          <p:cNvSpPr>
            <a:spLocks noChangeShapeType="1"/>
          </p:cNvSpPr>
          <p:nvPr/>
        </p:nvSpPr>
        <p:spPr bwMode="auto">
          <a:xfrm>
            <a:off x="457200" y="4743450"/>
            <a:ext cx="8229600" cy="0"/>
          </a:xfrm>
          <a:prstGeom prst="line">
            <a:avLst/>
          </a:prstGeom>
          <a:noFill/>
          <a:ln w="9525" algn="ctr">
            <a:solidFill>
              <a:schemeClr val="accent1"/>
            </a:solidFill>
            <a:prstDash val="dash"/>
            <a:round/>
            <a:headEnd/>
            <a:tailEnd/>
          </a:ln>
        </p:spPr>
        <p:txBody>
          <a:bodyPr/>
          <a:lstStyle/>
          <a:p>
            <a:pPr>
              <a:defRPr/>
            </a:pPr>
            <a:endParaRPr lang="en-US">
              <a:latin typeface="Gill Sans MT"/>
              <a:cs typeface="Arial" pitchFamily="34" charset="0"/>
            </a:endParaRPr>
          </a:p>
        </p:txBody>
      </p:sp>
      <p:sp>
        <p:nvSpPr>
          <p:cNvPr id="29" name="Straight Connector 28"/>
          <p:cNvSpPr>
            <a:spLocks noChangeShapeType="1"/>
          </p:cNvSpPr>
          <p:nvPr/>
        </p:nvSpPr>
        <p:spPr bwMode="auto">
          <a:xfrm>
            <a:off x="457200" y="685800"/>
            <a:ext cx="8229600" cy="0"/>
          </a:xfrm>
          <a:prstGeom prst="line">
            <a:avLst/>
          </a:prstGeom>
          <a:noFill/>
          <a:ln w="9525" cap="flat" cmpd="sng" algn="ctr">
            <a:solidFill>
              <a:schemeClr val="accent1"/>
            </a:solidFill>
            <a:prstDash val="dash"/>
            <a:round/>
            <a:headEnd type="none" w="med" len="med"/>
            <a:tailEnd type="none" w="med" len="med"/>
          </a:ln>
          <a:effectLst/>
        </p:spPr>
        <p:txBody>
          <a:bodyPr/>
          <a:lstStyle/>
          <a:p>
            <a:pPr fontAlgn="auto">
              <a:spcBef>
                <a:spcPts val="0"/>
              </a:spcBef>
              <a:spcAft>
                <a:spcPts val="0"/>
              </a:spcAft>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endParaRPr>
          </a:p>
        </p:txBody>
      </p:sp>
    </p:spTree>
  </p:cSld>
  <p:clrMap bg1="lt1" tx1="dk1" bg2="lt2" tx2="dk2" accent1="accent1" accent2="accent2" accent3="accent3" accent4="accent4" accent5="accent5" accent6="accent6" hlink="hlink" folHlink="folHlink"/>
  <p:sldLayoutIdLst>
    <p:sldLayoutId id="2147484665" r:id="rId1"/>
    <p:sldLayoutId id="2147484666" r:id="rId2"/>
    <p:sldLayoutId id="2147484667" r:id="rId3"/>
    <p:sldLayoutId id="2147484662" r:id="rId4"/>
    <p:sldLayoutId id="2147484663" r:id="rId5"/>
    <p:sldLayoutId id="2147484668" r:id="rId6"/>
    <p:sldLayoutId id="2147484669" r:id="rId7"/>
    <p:sldLayoutId id="2147484670" r:id="rId8"/>
    <p:sldLayoutId id="2147484671" r:id="rId9"/>
    <p:sldLayoutId id="2147484664" r:id="rId10"/>
    <p:sldLayoutId id="2147484672"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sz="2000"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1543050"/>
            <a:ext cx="8153400" cy="1485900"/>
          </a:xfrm>
        </p:spPr>
        <p:txBody>
          <a:bodyPr>
            <a:noAutofit/>
          </a:bodyPr>
          <a:lstStyle/>
          <a:p>
            <a:r>
              <a:rPr lang="en-US" sz="4400" b="1" dirty="0" smtClean="0"/>
              <a:t>QUALITY IN HEALTH CARE</a:t>
            </a:r>
            <a:endParaRPr lang="en-US" sz="4400" dirty="0" smtClean="0">
              <a:solidFill>
                <a:srgbClr val="003399"/>
              </a:solidFill>
              <a:latin typeface="Calibri" panose="020F0502020204030204" pitchFamily="34" charset="0"/>
              <a:cs typeface="Calibri" panose="020F0502020204030204" pitchFamily="34" charset="0"/>
            </a:endParaRPr>
          </a:p>
          <a:p>
            <a:pPr algn="ctr" eaLnBrk="1" hangingPunct="1">
              <a:defRPr/>
            </a:pPr>
            <a:endParaRPr lang="ru-RU" sz="3200" b="1" dirty="0" smtClean="0">
              <a:solidFill>
                <a:srgbClr val="003399"/>
              </a:solidFill>
              <a:latin typeface="Calibri" panose="020F0502020204030204" pitchFamily="34" charset="0"/>
              <a:cs typeface="Calibri" panose="020F0502020204030204" pitchFamily="34" charset="0"/>
            </a:endParaRPr>
          </a:p>
          <a:p>
            <a:pPr algn="ctr" eaLnBrk="1" hangingPunct="1">
              <a:defRPr/>
            </a:pPr>
            <a:endParaRPr lang="sr-Latn-CS" sz="2800" dirty="0" smtClean="0">
              <a:solidFill>
                <a:schemeClr val="tx1"/>
              </a:solidFill>
              <a:latin typeface="Calibri" panose="020F0502020204030204" pitchFamily="34" charset="0"/>
              <a:cs typeface="Calibri" panose="020F0502020204030204" pitchFamily="34" charset="0"/>
            </a:endParaRPr>
          </a:p>
        </p:txBody>
      </p:sp>
      <p:pic>
        <p:nvPicPr>
          <p:cNvPr id="10245" name="Picture 46"/>
          <p:cNvPicPr>
            <a:picLocks noChangeAspect="1" noChangeArrowheads="1"/>
          </p:cNvPicPr>
          <p:nvPr/>
        </p:nvPicPr>
        <p:blipFill>
          <a:blip r:embed="rId3" cstate="print"/>
          <a:srcRect/>
          <a:stretch>
            <a:fillRect/>
          </a:stretch>
        </p:blipFill>
        <p:spPr bwMode="auto">
          <a:xfrm>
            <a:off x="7518400" y="114300"/>
            <a:ext cx="1397000" cy="1262063"/>
          </a:xfrm>
          <a:prstGeom prst="rect">
            <a:avLst/>
          </a:prstGeom>
          <a:noFill/>
          <a:ln w="9525">
            <a:noFill/>
            <a:miter lim="800000"/>
            <a:headEnd/>
            <a:tailEnd/>
          </a:ln>
        </p:spPr>
      </p:pic>
      <p:pic>
        <p:nvPicPr>
          <p:cNvPr id="10246" name="Picture 8" descr="http://physics.kg.ac.rs/fizika/scopes/kg.png"/>
          <p:cNvPicPr>
            <a:picLocks noChangeAspect="1" noChangeArrowheads="1"/>
          </p:cNvPicPr>
          <p:nvPr/>
        </p:nvPicPr>
        <p:blipFill>
          <a:blip r:embed="rId4" cstate="print"/>
          <a:srcRect/>
          <a:stretch>
            <a:fillRect/>
          </a:stretch>
        </p:blipFill>
        <p:spPr bwMode="auto">
          <a:xfrm>
            <a:off x="419100" y="285750"/>
            <a:ext cx="1104900" cy="1028700"/>
          </a:xfrm>
          <a:prstGeom prst="rect">
            <a:avLst/>
          </a:prstGeom>
          <a:noFill/>
          <a:ln w="9525">
            <a:noFill/>
            <a:miter lim="800000"/>
            <a:headEnd/>
            <a:tailEnd/>
          </a:ln>
        </p:spPr>
      </p:pic>
      <p:sp>
        <p:nvSpPr>
          <p:cNvPr id="6" name="TextBox 5"/>
          <p:cNvSpPr txBox="1"/>
          <p:nvPr/>
        </p:nvSpPr>
        <p:spPr>
          <a:xfrm>
            <a:off x="685800" y="3503533"/>
            <a:ext cx="8077200" cy="1261884"/>
          </a:xfrm>
          <a:prstGeom prst="rect">
            <a:avLst/>
          </a:prstGeom>
          <a:noFill/>
        </p:spPr>
        <p:txBody>
          <a:bodyPr wrap="square" rtlCol="0">
            <a:spAutoFit/>
          </a:bodyPr>
          <a:lstStyle/>
          <a:p>
            <a:pPr algn="ctr"/>
            <a:r>
              <a:rPr lang="sr-Latn-RS" sz="2400" b="1" dirty="0" smtClean="0">
                <a:solidFill>
                  <a:srgbClr val="1F497D"/>
                </a:solidFill>
                <a:latin typeface="Calibri" pitchFamily="34" charset="0"/>
                <a:cs typeface="Calibri" pitchFamily="34" charset="0"/>
              </a:rPr>
              <a:t>Ivana </a:t>
            </a:r>
            <a:r>
              <a:rPr lang="en-US" sz="2400" b="1" dirty="0" err="1" smtClean="0">
                <a:solidFill>
                  <a:srgbClr val="1F497D"/>
                </a:solidFill>
                <a:latin typeface="Calibri" pitchFamily="34" charset="0"/>
                <a:cs typeface="Calibri" pitchFamily="34" charset="0"/>
              </a:rPr>
              <a:t>Simić</a:t>
            </a:r>
            <a:r>
              <a:rPr lang="sr-Latn-RS" sz="2400" b="1" dirty="0" smtClean="0">
                <a:solidFill>
                  <a:srgbClr val="1F497D"/>
                </a:solidFill>
                <a:latin typeface="Calibri" pitchFamily="34" charset="0"/>
                <a:cs typeface="Calibri" pitchFamily="34" charset="0"/>
              </a:rPr>
              <a:t> </a:t>
            </a:r>
            <a:r>
              <a:rPr lang="en-US" sz="2400" b="1" dirty="0" err="1" smtClean="0">
                <a:solidFill>
                  <a:srgbClr val="1F497D"/>
                </a:solidFill>
                <a:latin typeface="Calibri" pitchFamily="34" charset="0"/>
                <a:cs typeface="Calibri" pitchFamily="34" charset="0"/>
              </a:rPr>
              <a:t>Vukomanović</a:t>
            </a:r>
            <a:r>
              <a:rPr lang="sr-Latn-RS" sz="2400" b="1" dirty="0" smtClean="0">
                <a:solidFill>
                  <a:srgbClr val="1F497D"/>
                </a:solidFill>
                <a:latin typeface="Calibri" pitchFamily="34" charset="0"/>
                <a:cs typeface="Calibri" pitchFamily="34" charset="0"/>
              </a:rPr>
              <a:t>,</a:t>
            </a:r>
            <a:r>
              <a:rPr lang="en-US" sz="2400" b="1" dirty="0" smtClean="0">
                <a:solidFill>
                  <a:srgbClr val="1F497D"/>
                </a:solidFill>
              </a:rPr>
              <a:t> </a:t>
            </a:r>
            <a:r>
              <a:rPr lang="en-US" sz="2400" b="1" dirty="0" smtClean="0">
                <a:solidFill>
                  <a:srgbClr val="1F497D"/>
                </a:solidFill>
                <a:latin typeface="Calibri" pitchFamily="34" charset="0"/>
                <a:cs typeface="Calibri" pitchFamily="34" charset="0"/>
              </a:rPr>
              <a:t>Associate Professor</a:t>
            </a:r>
            <a:endParaRPr lang="sr-Latn-RS" sz="2400" b="1" dirty="0" smtClean="0">
              <a:solidFill>
                <a:srgbClr val="1F497D"/>
              </a:solidFill>
              <a:latin typeface="Calibri" pitchFamily="34" charset="0"/>
              <a:cs typeface="Calibri" pitchFamily="34" charset="0"/>
            </a:endParaRPr>
          </a:p>
          <a:p>
            <a:pPr algn="ctr"/>
            <a:endParaRPr lang="en-US" sz="2400" dirty="0" smtClean="0">
              <a:solidFill>
                <a:srgbClr val="002060"/>
              </a:solidFill>
              <a:latin typeface="Calibri" pitchFamily="34" charset="0"/>
              <a:cs typeface="Calibri" pitchFamily="34" charset="0"/>
            </a:endParaRPr>
          </a:p>
          <a:p>
            <a:pPr algn="ctr"/>
            <a:endParaRPr lang="en-US" sz="1400" dirty="0">
              <a:solidFill>
                <a:srgbClr val="002060"/>
              </a:solidFill>
              <a:latin typeface="Calibri" pitchFamily="34" charset="0"/>
              <a:cs typeface="Calibri" pitchFamily="34" charset="0"/>
            </a:endParaRPr>
          </a:p>
          <a:p>
            <a:pPr algn="ctr"/>
            <a:endParaRPr lang="en-US" sz="1400" dirty="0">
              <a:solidFill>
                <a:srgbClr val="00206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pPr>
              <a:buNone/>
            </a:pPr>
            <a:endParaRPr lang="en-US" dirty="0" smtClean="0"/>
          </a:p>
          <a:p>
            <a:r>
              <a:rPr lang="en-US" b="1" dirty="0" smtClean="0"/>
              <a:t>5. Equity (or equitability) </a:t>
            </a:r>
            <a:r>
              <a:rPr lang="en-US" sz="2400" dirty="0" smtClean="0"/>
              <a:t>defines the extent to which a system deals fairly with all </a:t>
            </a:r>
            <a:r>
              <a:rPr lang="en-US" sz="2400" dirty="0" err="1" smtClean="0"/>
              <a:t>concerned.Equity</a:t>
            </a:r>
            <a:r>
              <a:rPr lang="en-US" sz="2400" dirty="0" smtClean="0"/>
              <a:t>, in this context, deals with the fair distribution of healthcare and its benefits among a people. Depends on access, effectiveness and acceptability of the care received. </a:t>
            </a:r>
            <a:r>
              <a:rPr lang="en-US" sz="2400" i="1" dirty="0" smtClean="0"/>
              <a:t>In question: Is this patient or group of patients being fairly treated relative to others?</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endParaRPr lang="en-US" dirty="0" smtClean="0"/>
          </a:p>
          <a:p>
            <a:r>
              <a:rPr lang="en-US" sz="2400" b="1" dirty="0" smtClean="0"/>
              <a:t>6. Efficiency </a:t>
            </a:r>
            <a:r>
              <a:rPr lang="en-US" sz="2400" dirty="0" smtClean="0"/>
              <a:t>is the system’s optimal use of available resources to yield maximum benefits or </a:t>
            </a:r>
            <a:r>
              <a:rPr lang="en-US" sz="2400" dirty="0" err="1" smtClean="0"/>
              <a:t>results.It</a:t>
            </a:r>
            <a:r>
              <a:rPr lang="en-US" sz="2400" dirty="0" smtClean="0"/>
              <a:t> describes a system’s ability to function at lower costs without diminishing attainable and desirable results. Refers to the extent to which objectives are achieved by minimizing the use of resources. </a:t>
            </a:r>
            <a:r>
              <a:rPr lang="en-US" sz="2400" i="1" dirty="0" smtClean="0"/>
              <a:t>In question: How does the unit cost compare with the unit cost elsewhere for the same treatment/service? Is it carried out in a cost effective way?</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0" y="76200"/>
            <a:ext cx="9144000" cy="5543550"/>
          </a:xfrm>
        </p:spPr>
        <p:txBody>
          <a:bodyPr/>
          <a:lstStyle/>
          <a:p>
            <a:endParaRPr lang="en-US" dirty="0" smtClean="0"/>
          </a:p>
          <a:p>
            <a:pPr>
              <a:buNone/>
            </a:pPr>
            <a:r>
              <a:rPr lang="sr-Latn-RS" sz="2400" b="1" dirty="0" smtClean="0"/>
              <a:t>                      </a:t>
            </a:r>
            <a:r>
              <a:rPr lang="en-US" sz="2400" b="1" dirty="0" smtClean="0"/>
              <a:t>Less commonly used dimensions:</a:t>
            </a:r>
          </a:p>
          <a:p>
            <a:r>
              <a:rPr lang="en-US" sz="2400" dirty="0" smtClean="0"/>
              <a:t>• </a:t>
            </a:r>
            <a:r>
              <a:rPr lang="en-US" sz="2400" b="1" dirty="0" smtClean="0"/>
              <a:t>Safety </a:t>
            </a:r>
            <a:r>
              <a:rPr lang="en-US" sz="2400" dirty="0" smtClean="0"/>
              <a:t>is the degree to which health care processes avoid, prevent, and ameliorate adverse outcomes or injuries that stem from the processes of health care itself. </a:t>
            </a:r>
          </a:p>
          <a:p>
            <a:r>
              <a:rPr lang="en-US" sz="2400" dirty="0" smtClean="0"/>
              <a:t>• </a:t>
            </a:r>
            <a:r>
              <a:rPr lang="en-US" sz="2400" b="1" dirty="0" smtClean="0"/>
              <a:t>Continuity </a:t>
            </a:r>
            <a:r>
              <a:rPr lang="en-US" sz="2400" dirty="0" smtClean="0"/>
              <a:t>addresses the extent to which healthcare for specified users, over time, is coordinated across providers and institutions. </a:t>
            </a:r>
            <a:endParaRPr lang="en-US" sz="2400" i="1" dirty="0" smtClean="0"/>
          </a:p>
          <a:p>
            <a:r>
              <a:rPr lang="en-US" sz="2400" dirty="0" smtClean="0"/>
              <a:t>• </a:t>
            </a:r>
            <a:r>
              <a:rPr lang="en-US" sz="2400" b="1" dirty="0" smtClean="0"/>
              <a:t>Timeliness </a:t>
            </a:r>
            <a:r>
              <a:rPr lang="en-US" sz="2400" dirty="0" smtClean="0"/>
              <a:t>is a related concept that is used in several country frameworks and refers to the degree to which patients are able to obtain care promptly.</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i="1" dirty="0" smtClean="0"/>
              <a:t>Differing perspectives of quality of health care</a:t>
            </a:r>
            <a:endParaRPr lang="en-US"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228600" y="819150"/>
            <a:ext cx="8382000" cy="4038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Quality management in health care</a:t>
            </a:r>
            <a:endParaRPr lang="en-US" b="1" dirty="0"/>
          </a:p>
        </p:txBody>
      </p:sp>
      <p:sp>
        <p:nvSpPr>
          <p:cNvPr id="3" name="Content Placeholder 2"/>
          <p:cNvSpPr>
            <a:spLocks noGrp="1"/>
          </p:cNvSpPr>
          <p:nvPr>
            <p:ph sz="quarter" idx="1"/>
          </p:nvPr>
        </p:nvSpPr>
        <p:spPr/>
        <p:txBody>
          <a:bodyPr/>
          <a:lstStyle/>
          <a:p>
            <a:endParaRPr lang="en-US" dirty="0" smtClean="0"/>
          </a:p>
          <a:p>
            <a:r>
              <a:rPr lang="en-US" sz="2400" b="1" dirty="0" smtClean="0"/>
              <a:t>Quality management </a:t>
            </a:r>
            <a:r>
              <a:rPr lang="en-US" sz="2400" dirty="0" smtClean="0"/>
              <a:t>involves quality planning, quality measurement, quality assessment, quality assurance and quality </a:t>
            </a:r>
            <a:r>
              <a:rPr lang="en-US" sz="2400" dirty="0" err="1" smtClean="0"/>
              <a:t>improvement.Quality</a:t>
            </a:r>
            <a:r>
              <a:rPr lang="en-US" sz="2400" dirty="0" smtClean="0"/>
              <a:t> management refers to how health care managers understand, explain, and continuously improve their organizations to allow them to deliver quality and safe patient care, promote quality patient and organizational outcomes, and improve health in their communities</a:t>
            </a:r>
            <a:r>
              <a:rPr lang="en-US" dirty="0" smtClean="0"/>
              <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solidFill>
                  <a:schemeClr val="tx1"/>
                </a:solidFill>
              </a:rPr>
              <a:t>Quality measurement in health care</a:t>
            </a:r>
            <a:endParaRPr lang="en-US" b="1" dirty="0">
              <a:solidFill>
                <a:schemeClr val="tx1"/>
              </a:solidFill>
            </a:endParaRPr>
          </a:p>
        </p:txBody>
      </p:sp>
      <p:sp>
        <p:nvSpPr>
          <p:cNvPr id="3" name="Content Placeholder 2"/>
          <p:cNvSpPr>
            <a:spLocks noGrp="1"/>
          </p:cNvSpPr>
          <p:nvPr>
            <p:ph sz="quarter" idx="1"/>
          </p:nvPr>
        </p:nvSpPr>
        <p:spPr>
          <a:xfrm>
            <a:off x="457200" y="666750"/>
            <a:ext cx="8229600" cy="3886200"/>
          </a:xfrm>
        </p:spPr>
        <p:txBody>
          <a:bodyPr/>
          <a:lstStyle/>
          <a:p>
            <a:endParaRPr lang="en-US" dirty="0" smtClean="0"/>
          </a:p>
          <a:p>
            <a:r>
              <a:rPr lang="en-US" sz="2400" dirty="0" smtClean="0"/>
              <a:t>In order to assess and improve quality, it first must be measured. An important dimension of measuring (and thus defining) quality is to make the standards against which one is assessing quality explicit and preset. </a:t>
            </a:r>
            <a:r>
              <a:rPr lang="en-US" sz="2400" dirty="0" err="1" smtClean="0"/>
              <a:t>Donabedian</a:t>
            </a:r>
            <a:r>
              <a:rPr lang="en-US" sz="2400" dirty="0" smtClean="0"/>
              <a:t> proposed that we can </a:t>
            </a:r>
            <a:r>
              <a:rPr lang="en-US" sz="2400" b="1" dirty="0" smtClean="0"/>
              <a:t>measure the quality of health care by evaluating its structure, processes and outcomes.</a:t>
            </a:r>
            <a:endParaRPr lang="sr-Latn-RS" sz="2400" b="1" dirty="0" smtClean="0"/>
          </a:p>
          <a:p>
            <a:r>
              <a:rPr lang="sr-Latn-RS" sz="2400" b="1" dirty="0" smtClean="0"/>
              <a:t>...</a:t>
            </a:r>
            <a:r>
              <a:rPr lang="en-US" sz="2400" dirty="0" smtClean="0"/>
              <a:t>good structure increases the likelihood of good process, and good process increases the likelihood of good outcome</a:t>
            </a:r>
            <a:r>
              <a:rPr lang="sr-Latn-RS" sz="2400" dirty="0" smtClean="0"/>
              <a:t>...</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Donabedian</a:t>
            </a:r>
            <a:r>
              <a:rPr lang="en-US" b="1" dirty="0" smtClean="0"/>
              <a:t> defines:</a:t>
            </a:r>
            <a:endParaRPr lang="en-US" b="1" dirty="0"/>
          </a:p>
        </p:txBody>
      </p:sp>
      <p:sp>
        <p:nvSpPr>
          <p:cNvPr id="3" name="Content Placeholder 2"/>
          <p:cNvSpPr>
            <a:spLocks noGrp="1"/>
          </p:cNvSpPr>
          <p:nvPr>
            <p:ph sz="quarter" idx="1"/>
          </p:nvPr>
        </p:nvSpPr>
        <p:spPr/>
        <p:txBody>
          <a:bodyPr/>
          <a:lstStyle/>
          <a:p>
            <a:r>
              <a:rPr lang="en-US" dirty="0" smtClean="0"/>
              <a:t>In order to achieve and implement each principle of continuous quality improvement, it is necessary to define standards and indicators for three basic aspects of health care: </a:t>
            </a:r>
            <a:r>
              <a:rPr lang="en-US" b="1" dirty="0" smtClean="0"/>
              <a:t>structure, process and outcome.</a:t>
            </a:r>
            <a:endParaRPr lang="en-US" b="1" dirty="0"/>
          </a:p>
        </p:txBody>
      </p:sp>
      <p:pic>
        <p:nvPicPr>
          <p:cNvPr id="15362" name="Picture 2" descr="The Quality of Health Care"/>
          <p:cNvPicPr>
            <a:picLocks noChangeAspect="1" noChangeArrowheads="1"/>
          </p:cNvPicPr>
          <p:nvPr/>
        </p:nvPicPr>
        <p:blipFill>
          <a:blip r:embed="rId2" cstate="print"/>
          <a:srcRect/>
          <a:stretch>
            <a:fillRect/>
          </a:stretch>
        </p:blipFill>
        <p:spPr bwMode="auto">
          <a:xfrm>
            <a:off x="3124200" y="2647950"/>
            <a:ext cx="5810250" cy="2057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457200" y="666750"/>
            <a:ext cx="8229600" cy="4343400"/>
          </a:xfrm>
        </p:spPr>
        <p:txBody>
          <a:bodyPr/>
          <a:lstStyle/>
          <a:p>
            <a:r>
              <a:rPr lang="en-US" b="1" dirty="0" smtClean="0"/>
              <a:t>The structure </a:t>
            </a:r>
            <a:r>
              <a:rPr lang="en-US" dirty="0" smtClean="0"/>
              <a:t>implies the resources necessary for providing health care, that is, the administrative, organizational and technological capabilities of the system to provide quality health care and meet the needs of users. </a:t>
            </a:r>
            <a:r>
              <a:rPr lang="en-US" b="1" dirty="0" smtClean="0"/>
              <a:t>This aspect includes </a:t>
            </a:r>
            <a:r>
              <a:rPr lang="en-US" dirty="0" smtClean="0"/>
              <a:t>(number of health institutions, their territorial distribution, availability, size, equipment, number and structure of health workers and health associates, their knowledge and skills, workload, motivation, financing).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r>
              <a:rPr lang="en-US" b="1" dirty="0" smtClean="0"/>
              <a:t>The health care process </a:t>
            </a:r>
            <a:r>
              <a:rPr lang="en-US" dirty="0" smtClean="0"/>
              <a:t>includes all activities that are undertaken from the user's first contact with the health care system to solving his problem or satisfying his needs. These are: the content and time of service provision, the patient's communication with health workers and health associates, timely information, and the inclusion of patients in the decision-making process related to their health.</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r>
              <a:rPr lang="en-US" b="1" dirty="0" smtClean="0"/>
              <a:t>The outcome </a:t>
            </a:r>
            <a:r>
              <a:rPr lang="en-US" dirty="0" smtClean="0"/>
              <a:t>represents the end result of the applied process and refers to the improvement of the health status of individuals, population groups or the entire population after the provided health care, as well as the responsibility of the health system to the non-medical expectations of the user - satisfaction with the provided health care.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Introduction</a:t>
            </a:r>
            <a:endParaRPr lang="en-US" dirty="0"/>
          </a:p>
        </p:txBody>
      </p:sp>
      <p:sp>
        <p:nvSpPr>
          <p:cNvPr id="3" name="Content Placeholder 2"/>
          <p:cNvSpPr>
            <a:spLocks noGrp="1"/>
          </p:cNvSpPr>
          <p:nvPr>
            <p:ph sz="quarter" idx="1"/>
          </p:nvPr>
        </p:nvSpPr>
        <p:spPr>
          <a:xfrm>
            <a:off x="457200" y="666750"/>
            <a:ext cx="8229600" cy="4076700"/>
          </a:xfrm>
        </p:spPr>
        <p:txBody>
          <a:bodyPr/>
          <a:lstStyle/>
          <a:p>
            <a:endParaRPr lang="en-US" dirty="0" smtClean="0"/>
          </a:p>
          <a:p>
            <a:r>
              <a:rPr lang="en-US" dirty="0" smtClean="0"/>
              <a:t>The quality of something can be determined by comparing a set of inherent characteristics with a set of requirements.</a:t>
            </a:r>
            <a:endParaRPr lang="sr-Latn-RS" dirty="0" smtClean="0"/>
          </a:p>
          <a:p>
            <a:endParaRPr lang="en-US" dirty="0" smtClean="0"/>
          </a:p>
          <a:p>
            <a:r>
              <a:rPr lang="en-US" dirty="0" smtClean="0"/>
              <a:t>Quality of health care can be understood in diverse ways, using different terms, labels and models. There are many possible definitions.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229600" cy="971550"/>
          </a:xfrm>
        </p:spPr>
        <p:txBody>
          <a:bodyPr>
            <a:normAutofit fontScale="90000"/>
          </a:bodyPr>
          <a:lstStyle/>
          <a:p>
            <a:r>
              <a:rPr lang="en-US" dirty="0" smtClean="0"/>
              <a:t/>
            </a:r>
            <a:br>
              <a:rPr lang="en-US" dirty="0" smtClean="0"/>
            </a:br>
            <a:r>
              <a:rPr lang="en-US" sz="3100" b="1" dirty="0" smtClean="0">
                <a:solidFill>
                  <a:schemeClr val="tx1"/>
                </a:solidFill>
              </a:rPr>
              <a:t>Relationships between characteristics of structure, process and outcomes in health care</a:t>
            </a:r>
            <a:endParaRPr lang="en-US" sz="3100" b="1" dirty="0">
              <a:solidFill>
                <a:schemeClr val="tx1"/>
              </a:solidFill>
            </a:endParaRPr>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457200" y="1524866"/>
            <a:ext cx="8229600" cy="31804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457200" y="209550"/>
            <a:ext cx="8229600" cy="4419600"/>
          </a:xfrm>
        </p:spPr>
        <p:txBody>
          <a:bodyPr/>
          <a:lstStyle/>
          <a:p>
            <a:endParaRPr lang="en-US" dirty="0" smtClean="0"/>
          </a:p>
          <a:p>
            <a:r>
              <a:rPr lang="en-US" dirty="0" smtClean="0"/>
              <a:t>For example, in an internal medicine practice with multiple physicians, the number and credentials of physicians, physician’s assistants, nurses and office staff are considered </a:t>
            </a:r>
            <a:r>
              <a:rPr lang="en-US" b="1" dirty="0" smtClean="0"/>
              <a:t>structure</a:t>
            </a:r>
            <a:r>
              <a:rPr lang="en-US" dirty="0" smtClean="0"/>
              <a:t> measures. The percentage of elderly patients who appropriately receive an influenza vaccine is considered a </a:t>
            </a:r>
            <a:r>
              <a:rPr lang="en-US" b="1" dirty="0" smtClean="0"/>
              <a:t>process measure</a:t>
            </a:r>
            <a:r>
              <a:rPr lang="en-US" dirty="0" smtClean="0"/>
              <a:t>, and the percentage for elderly patients who are diagnosed and treated for influenza is considered an </a:t>
            </a:r>
            <a:r>
              <a:rPr lang="en-US" b="1" dirty="0" smtClean="0"/>
              <a:t>outcome measure </a:t>
            </a:r>
            <a:r>
              <a:rPr lang="en-US" dirty="0" smtClean="0"/>
              <a:t>for this practice.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t>Serbia</a:t>
            </a:r>
            <a:endParaRPr lang="en-US" dirty="0"/>
          </a:p>
        </p:txBody>
      </p:sp>
      <p:sp>
        <p:nvSpPr>
          <p:cNvPr id="3" name="Content Placeholder 2"/>
          <p:cNvSpPr>
            <a:spLocks noGrp="1"/>
          </p:cNvSpPr>
          <p:nvPr>
            <p:ph sz="quarter" idx="1"/>
          </p:nvPr>
        </p:nvSpPr>
        <p:spPr/>
        <p:txBody>
          <a:bodyPr/>
          <a:lstStyle/>
          <a:p>
            <a:r>
              <a:rPr lang="sr-Latn-RS" sz="2400" dirty="0" smtClean="0"/>
              <a:t>M</a:t>
            </a:r>
            <a:r>
              <a:rPr lang="en-US" sz="2400" dirty="0" err="1" smtClean="0"/>
              <a:t>inistry</a:t>
            </a:r>
            <a:r>
              <a:rPr lang="en-US" sz="2400" dirty="0" smtClean="0"/>
              <a:t> of health</a:t>
            </a:r>
            <a:endParaRPr lang="sr-Latn-RS" sz="2400" dirty="0" smtClean="0"/>
          </a:p>
          <a:p>
            <a:r>
              <a:rPr lang="en-US" sz="2400" dirty="0" smtClean="0"/>
              <a:t> </a:t>
            </a:r>
            <a:r>
              <a:rPr lang="sr-Latn-RS" sz="2400" dirty="0" smtClean="0"/>
              <a:t>R</a:t>
            </a:r>
            <a:r>
              <a:rPr lang="en-US" sz="2400" dirty="0" err="1" smtClean="0"/>
              <a:t>ules</a:t>
            </a:r>
            <a:r>
              <a:rPr lang="en-US" sz="2400" dirty="0" smtClean="0"/>
              <a:t> on healthcare quality indicators ("official gazette of </a:t>
            </a:r>
            <a:r>
              <a:rPr lang="en-US" sz="2400" dirty="0" err="1" smtClean="0"/>
              <a:t>rs</a:t>
            </a:r>
            <a:r>
              <a:rPr lang="en-US" sz="2400" dirty="0" smtClean="0"/>
              <a:t>", no. 49/2010) </a:t>
            </a:r>
            <a:endParaRPr lang="sr-Latn-RS" sz="2400" dirty="0" smtClean="0"/>
          </a:p>
          <a:p>
            <a:r>
              <a:rPr lang="sr-Latn-RS" sz="2400" dirty="0" smtClean="0"/>
              <a:t>R</a:t>
            </a:r>
            <a:r>
              <a:rPr lang="en-US" sz="2400" dirty="0" err="1" smtClean="0"/>
              <a:t>ules</a:t>
            </a:r>
            <a:r>
              <a:rPr lang="en-US" sz="2400" dirty="0" smtClean="0"/>
              <a:t> on checking the quality of professional work of healthcare institutions, private practices, healthcare workers and healthcare associates ("official gazette of </a:t>
            </a:r>
            <a:r>
              <a:rPr lang="en-US" sz="2400" dirty="0" err="1" smtClean="0"/>
              <a:t>rs</a:t>
            </a:r>
            <a:r>
              <a:rPr lang="en-US" sz="2400" dirty="0" smtClean="0"/>
              <a:t>", no. 35/2011) </a:t>
            </a:r>
            <a:endParaRPr lang="sr-Latn-RS" sz="2400" dirty="0" smtClean="0"/>
          </a:p>
          <a:p>
            <a:r>
              <a:rPr lang="sr-Latn-RS" sz="2400" dirty="0" smtClean="0"/>
              <a:t>T</a:t>
            </a:r>
            <a:r>
              <a:rPr lang="en-US" sz="2400" dirty="0" smtClean="0"/>
              <a:t>he institute for public health of </a:t>
            </a:r>
            <a:r>
              <a:rPr lang="en-US" sz="2400" dirty="0" err="1" smtClean="0"/>
              <a:t>serbia</a:t>
            </a:r>
            <a:r>
              <a:rPr lang="en-US" sz="2400" dirty="0" smtClean="0"/>
              <a:t> "dr. </a:t>
            </a:r>
            <a:r>
              <a:rPr lang="en-US" sz="2400" dirty="0" err="1" smtClean="0"/>
              <a:t>milan</a:t>
            </a:r>
            <a:r>
              <a:rPr lang="en-US" sz="2400" dirty="0" smtClean="0"/>
              <a:t> </a:t>
            </a:r>
            <a:r>
              <a:rPr lang="en-US" sz="2400" dirty="0" err="1" smtClean="0"/>
              <a:t>jovanović-batut</a:t>
            </a:r>
            <a:r>
              <a:rPr lang="en-US" sz="2400" dirty="0" smtClean="0"/>
              <a:t>" prepared "methodological instructions for the reporting procedure of health care institutions on mandatory indicators of the quality of health care</a:t>
            </a:r>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9150"/>
            <a:ext cx="8229600" cy="571500"/>
          </a:xfrm>
        </p:spPr>
        <p:txBody>
          <a:bodyPr>
            <a:normAutofit fontScale="90000"/>
          </a:bodyPr>
          <a:lstStyle/>
          <a:p>
            <a:endParaRPr lang="en-US" dirty="0"/>
          </a:p>
        </p:txBody>
      </p:sp>
      <p:sp>
        <p:nvSpPr>
          <p:cNvPr id="3" name="Content Placeholder 2"/>
          <p:cNvSpPr>
            <a:spLocks noGrp="1"/>
          </p:cNvSpPr>
          <p:nvPr>
            <p:ph sz="quarter" idx="1"/>
          </p:nvPr>
        </p:nvSpPr>
        <p:spPr>
          <a:xfrm>
            <a:off x="457200" y="514350"/>
            <a:ext cx="8229600" cy="4343400"/>
          </a:xfrm>
        </p:spPr>
        <p:txBody>
          <a:bodyPr/>
          <a:lstStyle/>
          <a:p>
            <a:endParaRPr lang="en-US" dirty="0" smtClean="0"/>
          </a:p>
          <a:p>
            <a:endParaRPr lang="en-US" dirty="0" smtClean="0"/>
          </a:p>
          <a:p>
            <a:pPr>
              <a:buNone/>
            </a:pPr>
            <a:r>
              <a:rPr lang="en-US" dirty="0" smtClean="0"/>
              <a:t>  </a:t>
            </a:r>
            <a:r>
              <a:rPr lang="sr-Latn-RS" dirty="0" smtClean="0"/>
              <a:t>R</a:t>
            </a:r>
            <a:r>
              <a:rPr lang="en-US" dirty="0" err="1" smtClean="0"/>
              <a:t>esponsibility</a:t>
            </a:r>
            <a:r>
              <a:rPr lang="en-US" dirty="0" smtClean="0"/>
              <a:t> for implementing the continuous improvement of healthcare quality and patient safety:</a:t>
            </a:r>
          </a:p>
          <a:p>
            <a:r>
              <a:rPr lang="en-US" dirty="0" smtClean="0"/>
              <a:t>Decision maker level </a:t>
            </a:r>
          </a:p>
          <a:p>
            <a:r>
              <a:rPr lang="en-US" dirty="0" smtClean="0"/>
              <a:t>Service user level </a:t>
            </a:r>
          </a:p>
          <a:p>
            <a:r>
              <a:rPr lang="en-US" dirty="0" smtClean="0"/>
              <a:t>Level of service providers </a:t>
            </a:r>
          </a:p>
          <a:p>
            <a:r>
              <a:rPr lang="en-US" dirty="0" smtClean="0"/>
              <a:t>Associations</a:t>
            </a:r>
            <a:endParaRPr lang="en-US" dirty="0"/>
          </a:p>
        </p:txBody>
      </p:sp>
      <p:sp>
        <p:nvSpPr>
          <p:cNvPr id="10242" name="AutoShape 2" descr="Your Response Is Your Responsibility | Family Business Advice"/>
          <p:cNvSpPr>
            <a:spLocks noChangeAspect="1" noChangeArrowheads="1"/>
          </p:cNvSpPr>
          <p:nvPr/>
        </p:nvSpPr>
        <p:spPr bwMode="auto">
          <a:xfrm>
            <a:off x="155575" y="-822325"/>
            <a:ext cx="2571750" cy="17240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4" name="Picture 4" descr="Is Responsibility Scary? – PhiloTreat"/>
          <p:cNvPicPr>
            <a:picLocks noChangeAspect="1" noChangeArrowheads="1"/>
          </p:cNvPicPr>
          <p:nvPr/>
        </p:nvPicPr>
        <p:blipFill>
          <a:blip r:embed="rId2" cstate="print"/>
          <a:srcRect/>
          <a:stretch>
            <a:fillRect/>
          </a:stretch>
        </p:blipFill>
        <p:spPr bwMode="auto">
          <a:xfrm>
            <a:off x="0" y="0"/>
            <a:ext cx="8305800" cy="16573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pPr>
              <a:buNone/>
            </a:pPr>
            <a:r>
              <a:rPr lang="en-US" dirty="0" smtClean="0"/>
              <a:t>    </a:t>
            </a:r>
            <a:r>
              <a:rPr lang="en-US" b="1" dirty="0" smtClean="0"/>
              <a:t>The level of decision-makers</a:t>
            </a:r>
          </a:p>
          <a:p>
            <a:r>
              <a:rPr lang="en-US" dirty="0" smtClean="0"/>
              <a:t> The Law on Health Care stipulates that the responsibility for creating a policy for improving the quality of health care rests with the Health Council of Serbia, the Ministry of Health and other relevant factors such as: Ethics Committee of Serbia; Republic Institute for Health Insurance (RZZO); Institute for Public Health of Serbia "Dr. Milan </a:t>
            </a:r>
            <a:r>
              <a:rPr lang="en-US" dirty="0" err="1" smtClean="0"/>
              <a:t>Jovanović-Batut</a:t>
            </a:r>
            <a:r>
              <a:rPr lang="en-US" dirty="0" smtClean="0"/>
              <a:t>"</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pPr>
              <a:buNone/>
            </a:pPr>
            <a:r>
              <a:rPr lang="en-US" dirty="0" smtClean="0"/>
              <a:t>    </a:t>
            </a:r>
            <a:r>
              <a:rPr lang="en-US" b="1" dirty="0" smtClean="0"/>
              <a:t>Service user level </a:t>
            </a:r>
          </a:p>
          <a:p>
            <a:r>
              <a:rPr lang="en-US" dirty="0" smtClean="0"/>
              <a:t>Users of services as individuals have the responsibility for continuous improvement of the quality of health care by recognizing their own needs and participating in quality improvement activities, such as surveys of user-patient satisfaction and knowledge of their rights and obligations.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pPr>
              <a:buNone/>
            </a:pPr>
            <a:r>
              <a:rPr lang="en-US" sz="2400" b="1" dirty="0" smtClean="0"/>
              <a:t>    Level of service providers </a:t>
            </a:r>
          </a:p>
          <a:p>
            <a:r>
              <a:rPr lang="en-US" sz="2400" dirty="0" smtClean="0"/>
              <a:t>At this level, a very important role is played by healthcare professionals and managers in healthcare institutions who are responsible for establishing the system and creating a culture of continuous quality improvement. </a:t>
            </a:r>
            <a:endParaRPr lang="en-US" sz="2400" dirty="0"/>
          </a:p>
        </p:txBody>
      </p:sp>
      <p:sp>
        <p:nvSpPr>
          <p:cNvPr id="6146" name="AutoShape 2" descr="Effective Healthcare Leadership | UTS Online"/>
          <p:cNvSpPr>
            <a:spLocks noChangeAspect="1" noChangeArrowheads="1"/>
          </p:cNvSpPr>
          <p:nvPr/>
        </p:nvSpPr>
        <p:spPr bwMode="auto">
          <a:xfrm>
            <a:off x="155575" y="-731838"/>
            <a:ext cx="2990850" cy="1533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8" name="Picture 4" descr="The Role Of Leadership Communication In Healthcare Workplace Culture"/>
          <p:cNvPicPr>
            <a:picLocks noChangeAspect="1" noChangeArrowheads="1"/>
          </p:cNvPicPr>
          <p:nvPr/>
        </p:nvPicPr>
        <p:blipFill>
          <a:blip r:embed="rId2" cstate="print"/>
          <a:srcRect/>
          <a:stretch>
            <a:fillRect/>
          </a:stretch>
        </p:blipFill>
        <p:spPr bwMode="auto">
          <a:xfrm>
            <a:off x="457200" y="2800350"/>
            <a:ext cx="7924800" cy="23431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pPr>
              <a:buNone/>
            </a:pPr>
            <a:r>
              <a:rPr lang="en-US" sz="2400" b="1" dirty="0" smtClean="0"/>
              <a:t>     Level of service providers </a:t>
            </a:r>
            <a:endParaRPr lang="en-US" sz="2400" dirty="0" smtClean="0"/>
          </a:p>
          <a:p>
            <a:r>
              <a:rPr lang="en-US" sz="2400" dirty="0" smtClean="0"/>
              <a:t>They analyze their own services, propose and implement activities to improve the quality of services provided, adopt a plan for improving the quality of professional work in a healthcare institution, as well as a plan for the professional development of healthcare workers and healthcare associates, conduct satisfaction surveys of service users and employees in the institution and based on the results obtained of the results take measures, adopt and implement the annual program of quality control of professional work in the health institution.</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r>
              <a:rPr lang="en-US" dirty="0" smtClean="0"/>
              <a:t>In healthcare institutions, professional bodies that participate in continuous quality improvement are: Expert advice; </a:t>
            </a:r>
          </a:p>
          <a:p>
            <a:pPr>
              <a:buNone/>
            </a:pPr>
            <a:r>
              <a:rPr lang="en-US" dirty="0" smtClean="0"/>
              <a:t>    Professional college; </a:t>
            </a:r>
          </a:p>
          <a:p>
            <a:pPr>
              <a:buNone/>
            </a:pPr>
            <a:r>
              <a:rPr lang="en-US" dirty="0" smtClean="0"/>
              <a:t>    Ethics committee; </a:t>
            </a:r>
          </a:p>
          <a:p>
            <a:pPr>
              <a:buNone/>
            </a:pPr>
            <a:r>
              <a:rPr lang="en-US" dirty="0" smtClean="0"/>
              <a:t>    Commission for improving the quality of work.</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Health care quality indicators</a:t>
            </a:r>
            <a:endParaRPr lang="en-US" b="1" dirty="0">
              <a:solidFill>
                <a:schemeClr val="tx1"/>
              </a:solidFill>
            </a:endParaRPr>
          </a:p>
        </p:txBody>
      </p:sp>
      <p:sp>
        <p:nvSpPr>
          <p:cNvPr id="3" name="Content Placeholder 2"/>
          <p:cNvSpPr>
            <a:spLocks noGrp="1"/>
          </p:cNvSpPr>
          <p:nvPr>
            <p:ph sz="quarter" idx="1"/>
          </p:nvPr>
        </p:nvSpPr>
        <p:spPr>
          <a:xfrm>
            <a:off x="304800" y="895350"/>
            <a:ext cx="8458200" cy="4572000"/>
          </a:xfrm>
        </p:spPr>
        <p:txBody>
          <a:bodyPr/>
          <a:lstStyle/>
          <a:p>
            <a:r>
              <a:rPr lang="en-US" sz="2400" dirty="0" smtClean="0"/>
              <a:t>A quality indicator is a quantitative indicator that is used to monitor and evaluate the quality of patient care and treatment, as well as support for health care activities. </a:t>
            </a:r>
          </a:p>
          <a:p>
            <a:r>
              <a:rPr lang="en-US" sz="2400" dirty="0" smtClean="0"/>
              <a:t>Quality indicators include indicators of the quality of work of health institutions, as well as quality indicators related to the work of the committee for improving the quality of work, acquisition and renewal of knowledge and skills of employees, management of waiting lists, patient safety, user satisfaction with health services and employee satisfaction</a:t>
            </a:r>
            <a:r>
              <a:rPr lang="en-US" dirty="0" smtClean="0"/>
              <a: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r>
              <a:rPr lang="sr-Latn-RS" dirty="0" smtClean="0"/>
              <a:t>Q</a:t>
            </a:r>
            <a:r>
              <a:rPr lang="en-US" dirty="0" err="1" smtClean="0"/>
              <a:t>uality</a:t>
            </a:r>
            <a:r>
              <a:rPr lang="en-US" dirty="0" smtClean="0"/>
              <a:t> health care is the one that enables the organization of resources in the most effective way, in order to meet the health needs of users for prevention and treatment, in a safe way, without unnecessary losses and at a high level of their requirement</a:t>
            </a:r>
            <a:r>
              <a:rPr lang="sr-Latn-RS" dirty="0" smtClean="0"/>
              <a:t>.</a:t>
            </a:r>
            <a:endParaRPr lang="en-US" dirty="0"/>
          </a:p>
        </p:txBody>
      </p:sp>
      <p:sp>
        <p:nvSpPr>
          <p:cNvPr id="16386" name="AutoShape 2" descr="Improving the Quality of Health Care in India - GeeksforGeek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6388" name="Picture 4" descr="How Accessible is Healthcare to the Rich and Poor in India?"/>
          <p:cNvPicPr>
            <a:picLocks noChangeAspect="1" noChangeArrowheads="1"/>
          </p:cNvPicPr>
          <p:nvPr/>
        </p:nvPicPr>
        <p:blipFill>
          <a:blip r:embed="rId2" cstate="print"/>
          <a:srcRect/>
          <a:stretch>
            <a:fillRect/>
          </a:stretch>
        </p:blipFill>
        <p:spPr bwMode="auto">
          <a:xfrm>
            <a:off x="4191000" y="2952750"/>
            <a:ext cx="4000500" cy="17526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r>
              <a:rPr lang="en-US" dirty="0" smtClean="0"/>
              <a:t>Indicators of the quality of work of health institutions are determined according to the levels of health activity, types of health institutions and medical branches.</a:t>
            </a:r>
          </a:p>
          <a:p>
            <a:r>
              <a:rPr lang="en-US" dirty="0" smtClean="0"/>
              <a:t>Health institutions monitor quality indicators depending on the type of health institution and the activity they perform.</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457200" y="990600"/>
            <a:ext cx="8229600" cy="3943350"/>
          </a:xfrm>
        </p:spPr>
        <p:txBody>
          <a:bodyPr/>
          <a:lstStyle/>
          <a:p>
            <a:r>
              <a:rPr lang="en-US" dirty="0" smtClean="0"/>
              <a:t>Patient safety (record of unexpected incidents)</a:t>
            </a:r>
          </a:p>
          <a:p>
            <a:r>
              <a:rPr lang="en-US" dirty="0" smtClean="0"/>
              <a:t>Indicators of the quality of waiting list management</a:t>
            </a:r>
          </a:p>
          <a:p>
            <a:r>
              <a:rPr lang="en-US" dirty="0" smtClean="0"/>
              <a:t>Health activity that is performed at multiple levels</a:t>
            </a:r>
          </a:p>
          <a:p>
            <a:r>
              <a:rPr lang="en-US" dirty="0" smtClean="0"/>
              <a:t>Indicators of user satisfaction with health care services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457200" y="209550"/>
            <a:ext cx="8229600" cy="3943350"/>
          </a:xfrm>
        </p:spPr>
        <p:txBody>
          <a:bodyPr/>
          <a:lstStyle/>
          <a:p>
            <a:endParaRPr lang="en-US" dirty="0" smtClean="0"/>
          </a:p>
          <a:p>
            <a:r>
              <a:rPr lang="en-US" b="1" dirty="0" smtClean="0"/>
              <a:t>The main external quality management models used in health care organizations in Europe are:</a:t>
            </a:r>
          </a:p>
          <a:p>
            <a:r>
              <a:rPr lang="en-US" dirty="0" smtClean="0"/>
              <a:t>• ISO (International Organization of Certification) model – certification against ISO 9000 standards;</a:t>
            </a:r>
          </a:p>
          <a:p>
            <a:r>
              <a:rPr lang="en-US" dirty="0" smtClean="0"/>
              <a:t>• Accreditation of health services, and</a:t>
            </a:r>
          </a:p>
          <a:p>
            <a:r>
              <a:rPr lang="en-US" dirty="0" smtClean="0"/>
              <a:t>• Excellence model of EFQM (European Foundation for Quality Management) and CAF (Common Assessment Framework)</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endParaRPr lang="en-US" dirty="0" smtClean="0"/>
          </a:p>
          <a:p>
            <a:r>
              <a:rPr lang="en-US" dirty="0" smtClean="0"/>
              <a:t>Accreditation is a process in which an entity, separate and </a:t>
            </a:r>
            <a:r>
              <a:rPr lang="en-US" dirty="0" err="1" smtClean="0"/>
              <a:t>di</a:t>
            </a:r>
            <a:r>
              <a:rPr lang="sr-Latn-RS" dirty="0" smtClean="0"/>
              <a:t>s</a:t>
            </a:r>
            <a:r>
              <a:rPr lang="en-US" dirty="0" err="1" smtClean="0"/>
              <a:t>tinct</a:t>
            </a:r>
            <a:r>
              <a:rPr lang="en-US" dirty="0" smtClean="0"/>
              <a:t> from the health care organization, assesses the health care organization to determine whether it meets a set of standards requirements designed to improve the quality of care.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p:txBody>
          <a:bodyPr/>
          <a:lstStyle/>
          <a:p>
            <a:endParaRPr lang="en-US" dirty="0" smtClean="0"/>
          </a:p>
          <a:p>
            <a:endParaRPr lang="en-US" dirty="0" smtClean="0"/>
          </a:p>
          <a:p>
            <a:pPr>
              <a:buNone/>
            </a:pPr>
            <a:endParaRPr lang="en-US" dirty="0" smtClean="0"/>
          </a:p>
          <a:p>
            <a:pPr>
              <a:buNone/>
            </a:pPr>
            <a:r>
              <a:rPr lang="en-US" sz="3200" b="1" dirty="0" smtClean="0"/>
              <a:t>                              THANK YOU</a:t>
            </a:r>
            <a:endParaRPr lang="en-US" sz="3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38250"/>
            <a:ext cx="8229600" cy="571500"/>
          </a:xfrm>
        </p:spPr>
        <p:txBody>
          <a:bodyPr>
            <a:noAutofit/>
          </a:bodyPr>
          <a:lstStyle/>
          <a:p>
            <a:pPr lvl="0"/>
            <a:r>
              <a:rPr lang="sr-Cyrl-RS" sz="3200" b="1" dirty="0" smtClean="0">
                <a:solidFill>
                  <a:schemeClr val="tx2">
                    <a:lumMod val="75000"/>
                  </a:schemeClr>
                </a:solidFill>
                <a:cs typeface="Calibri" pitchFamily="34" charset="0"/>
              </a:rPr>
              <a:t/>
            </a:r>
            <a:br>
              <a:rPr lang="sr-Cyrl-RS" sz="3200" b="1" dirty="0" smtClean="0">
                <a:solidFill>
                  <a:schemeClr val="tx2">
                    <a:lumMod val="75000"/>
                  </a:schemeClr>
                </a:solidFill>
                <a:cs typeface="Calibri" pitchFamily="34" charset="0"/>
              </a:rPr>
            </a:br>
            <a:endParaRPr lang="en-US" sz="3200" b="1" dirty="0"/>
          </a:p>
        </p:txBody>
      </p:sp>
      <p:sp>
        <p:nvSpPr>
          <p:cNvPr id="4" name="Content Placeholder 2"/>
          <p:cNvSpPr txBox="1">
            <a:spLocks/>
          </p:cNvSpPr>
          <p:nvPr/>
        </p:nvSpPr>
        <p:spPr bwMode="auto">
          <a:xfrm>
            <a:off x="457200" y="971550"/>
            <a:ext cx="82296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2400" dirty="0" smtClean="0"/>
              <a:t> </a:t>
            </a:r>
            <a:endParaRPr kumimoji="0" lang="en-US" sz="28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457200" y="742951"/>
            <a:ext cx="8458200" cy="3948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457200" y="361950"/>
            <a:ext cx="8229600" cy="4800600"/>
          </a:xfrm>
        </p:spPr>
        <p:txBody>
          <a:bodyPr/>
          <a:lstStyle/>
          <a:p>
            <a:endParaRPr lang="en-US" dirty="0" smtClean="0"/>
          </a:p>
          <a:p>
            <a:r>
              <a:rPr lang="en-US" sz="2400" dirty="0" smtClean="0"/>
              <a:t>In a 1990 report, the Institute of Medicine (IOM) authors reviewed over 100 definitions and parameters of quality of health care according to the presence or absence of 18 dimensions. Based on this review, the authors arrived at a widely accepted definition of quality of health care: “</a:t>
            </a:r>
            <a:r>
              <a:rPr lang="en-US" sz="2400" b="1" dirty="0" smtClean="0"/>
              <a:t>The quality of health care is the degree to which health services for individuals and populations increase the likelihood of desired health outcomes and are consistent with current professional knowledge“.</a:t>
            </a:r>
            <a:endParaRPr 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Dimensions of quality of health care</a:t>
            </a:r>
            <a:endParaRPr lang="en-US" dirty="0"/>
          </a:p>
        </p:txBody>
      </p:sp>
      <p:sp>
        <p:nvSpPr>
          <p:cNvPr id="3" name="Content Placeholder 2"/>
          <p:cNvSpPr>
            <a:spLocks noGrp="1"/>
          </p:cNvSpPr>
          <p:nvPr>
            <p:ph sz="quarter" idx="1"/>
          </p:nvPr>
        </p:nvSpPr>
        <p:spPr/>
        <p:txBody>
          <a:bodyPr/>
          <a:lstStyle/>
          <a:p>
            <a:pPr>
              <a:buNone/>
            </a:pPr>
            <a:r>
              <a:rPr lang="en-US" dirty="0" smtClean="0"/>
              <a:t>   Dimensions of quality of health care are definable, preferably measurable and actionable, attributes of the health system that are related to its functioning to maintain, restore or improve health</a:t>
            </a:r>
            <a:r>
              <a:rPr lang="en-US" i="1" dirty="0" smtClean="0"/>
              <a:t>.</a:t>
            </a:r>
          </a:p>
          <a:p>
            <a:r>
              <a:rPr lang="en-US" b="1" i="1" dirty="0" smtClean="0"/>
              <a:t>The most common used </a:t>
            </a:r>
            <a:r>
              <a:rPr lang="sr-Latn-RS" dirty="0" smtClean="0"/>
              <a:t>Q</a:t>
            </a:r>
            <a:r>
              <a:rPr lang="en-US" dirty="0" err="1" smtClean="0"/>
              <a:t>uality</a:t>
            </a:r>
            <a:r>
              <a:rPr lang="en-US" dirty="0" smtClean="0"/>
              <a:t> health care</a:t>
            </a:r>
            <a:r>
              <a:rPr lang="en-US" b="1" i="1" dirty="0" smtClean="0"/>
              <a:t> </a:t>
            </a:r>
            <a:r>
              <a:rPr lang="en-US" b="1" i="1" dirty="0" smtClean="0"/>
              <a:t>are based on the six dimensions proposed by Maxwell:</a:t>
            </a:r>
            <a:endParaRPr lang="en-US" b="1" i="1" dirty="0"/>
          </a:p>
        </p:txBody>
      </p:sp>
      <p:pic>
        <p:nvPicPr>
          <p:cNvPr id="29698" name="Picture 2" descr="Dimensions database gives insight into UNC-Chapel Hill research -  UNC-Chapel Hill Libraries"/>
          <p:cNvPicPr>
            <a:picLocks noChangeAspect="1" noChangeArrowheads="1"/>
          </p:cNvPicPr>
          <p:nvPr/>
        </p:nvPicPr>
        <p:blipFill>
          <a:blip r:embed="rId2" cstate="print"/>
          <a:srcRect/>
          <a:stretch>
            <a:fillRect/>
          </a:stretch>
        </p:blipFill>
        <p:spPr bwMode="auto">
          <a:xfrm>
            <a:off x="4191000" y="3533774"/>
            <a:ext cx="4610100" cy="16097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0" y="-171450"/>
            <a:ext cx="8915400" cy="5314950"/>
          </a:xfrm>
        </p:spPr>
        <p:txBody>
          <a:bodyPr/>
          <a:lstStyle/>
          <a:p>
            <a:endParaRPr lang="en-US" sz="2400" dirty="0" smtClean="0"/>
          </a:p>
          <a:p>
            <a:r>
              <a:rPr lang="en-US" sz="2400" b="1" dirty="0" smtClean="0"/>
              <a:t>1. Effectiveness </a:t>
            </a:r>
            <a:r>
              <a:rPr lang="en-US" sz="2400" dirty="0" smtClean="0"/>
              <a:t>is the degree to which processes result in desired outcomes, free from error and appropriate to the clinical needs and based on the best current </a:t>
            </a:r>
            <a:r>
              <a:rPr lang="en-US" sz="2400" dirty="0" err="1" smtClean="0"/>
              <a:t>evidence.Comparison</a:t>
            </a:r>
            <a:r>
              <a:rPr lang="en-US" sz="2400" dirty="0" smtClean="0"/>
              <a:t> between actual performance and the performance that ideally or under specified conditions, could be expected to be achieved. </a:t>
            </a:r>
            <a:r>
              <a:rPr lang="en-US" sz="2400" i="1" dirty="0" smtClean="0"/>
              <a:t>In questions: Does the intervention produce the desired effect? Is it carried out well?</a:t>
            </a:r>
          </a:p>
          <a:p>
            <a:r>
              <a:rPr lang="en-US" sz="2400" b="1" dirty="0" smtClean="0"/>
              <a:t>2. Relevance </a:t>
            </a:r>
            <a:r>
              <a:rPr lang="en-US" sz="2400" dirty="0" smtClean="0"/>
              <a:t>to need refers to how a system treats people to meet their legitimate non-health </a:t>
            </a:r>
            <a:r>
              <a:rPr lang="en-US" sz="2400" dirty="0" err="1" smtClean="0"/>
              <a:t>expectations.The</a:t>
            </a:r>
            <a:r>
              <a:rPr lang="en-US" sz="2400" dirty="0" smtClean="0"/>
              <a:t> emphasis here is on the patient’s report of her or his experience with specific aspects of care and goes beyond her or his general satisfaction or opinion regarding the adequacy of care. </a:t>
            </a:r>
            <a:r>
              <a:rPr lang="en-US" sz="2400" i="1" dirty="0" smtClean="0"/>
              <a:t>In question: Is the patient satisfied?</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sz="quarter" idx="1"/>
          </p:nvPr>
        </p:nvSpPr>
        <p:spPr>
          <a:xfrm>
            <a:off x="152400" y="742950"/>
            <a:ext cx="8763000" cy="3810000"/>
          </a:xfrm>
        </p:spPr>
        <p:txBody>
          <a:bodyPr/>
          <a:lstStyle/>
          <a:p>
            <a:endParaRPr lang="en-US" dirty="0" smtClean="0"/>
          </a:p>
          <a:p>
            <a:r>
              <a:rPr lang="en-US" sz="2400" b="1" dirty="0" smtClean="0"/>
              <a:t>3. Accessibility </a:t>
            </a:r>
            <a:r>
              <a:rPr lang="en-US" sz="2400" dirty="0" smtClean="0"/>
              <a:t>is the ease with which health services are reached. Access can be physical, financial or psychological, and requires that health services are a priori available (distance from the sources of care, transportation, organizational factors- opening hours, ethnic and religious preferences). Accessibility quantifies whether a health service or treatment is available to the person needing it, at the time it is needed. </a:t>
            </a:r>
            <a:r>
              <a:rPr lang="en-US" sz="2400" i="1" dirty="0" smtClean="0"/>
              <a:t>In question: Can people get this treatment/service when they need it?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dirty="0"/>
          </a:p>
        </p:txBody>
      </p:sp>
      <p:sp>
        <p:nvSpPr>
          <p:cNvPr id="3" name="Content Placeholder 2"/>
          <p:cNvSpPr>
            <a:spLocks noGrp="1"/>
          </p:cNvSpPr>
          <p:nvPr>
            <p:ph sz="quarter" idx="1"/>
          </p:nvPr>
        </p:nvSpPr>
        <p:spPr>
          <a:xfrm>
            <a:off x="457200" y="990600"/>
            <a:ext cx="8229600" cy="3943350"/>
          </a:xfrm>
        </p:spPr>
        <p:txBody>
          <a:bodyPr/>
          <a:lstStyle/>
          <a:p>
            <a:r>
              <a:rPr lang="en-US" sz="2400" b="1" dirty="0" smtClean="0"/>
              <a:t>4. Acceptability </a:t>
            </a:r>
            <a:r>
              <a:rPr lang="en-US" sz="2400" dirty="0" smtClean="0"/>
              <a:t>is conformity to the realistic wishes, desires and expectations of patients and their </a:t>
            </a:r>
            <a:r>
              <a:rPr lang="en-US" sz="2400" dirty="0" err="1" smtClean="0"/>
              <a:t>families.Accessibility</a:t>
            </a:r>
            <a:r>
              <a:rPr lang="en-US" sz="2400" dirty="0" smtClean="0"/>
              <a:t> is a part of acceptability. </a:t>
            </a:r>
            <a:r>
              <a:rPr lang="en-US" sz="2400" i="1" dirty="0" smtClean="0"/>
              <a:t>In questions: If right and available does this patient want it? How humanely and considerately is this treatment/service delivered? What does the patient think of it? How would I feel if it were my nearest and dearest? What is the setting like? Are privacy and confidentiality safeguarded</a:t>
            </a:r>
            <a:endParaRPr lang="en-US" sz="2400" dirty="0" smtClean="0"/>
          </a:p>
          <a:p>
            <a:pPr>
              <a:buNone/>
            </a:pPr>
            <a:endParaRPr lang="en-US" dirty="0"/>
          </a:p>
        </p:txBody>
      </p:sp>
      <p:sp>
        <p:nvSpPr>
          <p:cNvPr id="26626" name="AutoShape 2" descr="What is the meaning of the word ACCEPTABILITY? - YouTube"/>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28" name="AutoShape 4" descr="Acceptability Meaning - YouTube"/>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How to Pronounce Acceptability - YouTube"/>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ACCEPTABILITY writing vector design on a yellow background 11505368 Vector  Art at Vecteezy"/>
          <p:cNvSpPr>
            <a:spLocks noChangeAspect="1" noChangeArrowheads="1"/>
          </p:cNvSpPr>
          <p:nvPr/>
        </p:nvSpPr>
        <p:spPr bwMode="auto">
          <a:xfrm>
            <a:off x="155575" y="-800100"/>
            <a:ext cx="2762250" cy="1666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4" name="AutoShape 10" descr="Acceptability Meaning : Definition of Acceptability - YouTube"/>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Origin</Template>
  <TotalTime>12960</TotalTime>
  <Words>1885</Words>
  <Application>Microsoft Office PowerPoint</Application>
  <PresentationFormat>On-screen Show (16:9)</PresentationFormat>
  <Paragraphs>93</Paragraphs>
  <Slides>34</Slides>
  <Notes>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Origin</vt:lpstr>
      <vt:lpstr>Slide 1</vt:lpstr>
      <vt:lpstr>Introduction</vt:lpstr>
      <vt:lpstr>Slide 3</vt:lpstr>
      <vt:lpstr> </vt:lpstr>
      <vt:lpstr>Slide 5</vt:lpstr>
      <vt:lpstr> Dimensions of quality of health care</vt:lpstr>
      <vt:lpstr>Slide 7</vt:lpstr>
      <vt:lpstr>Slide 8</vt:lpstr>
      <vt:lpstr>Slide 9</vt:lpstr>
      <vt:lpstr>Slide 10</vt:lpstr>
      <vt:lpstr>Slide 11</vt:lpstr>
      <vt:lpstr>Slide 12</vt:lpstr>
      <vt:lpstr> Differing perspectives of quality of health care</vt:lpstr>
      <vt:lpstr> Quality management in health care</vt:lpstr>
      <vt:lpstr> Quality measurement in health care</vt:lpstr>
      <vt:lpstr>Donabedian defines:</vt:lpstr>
      <vt:lpstr>Slide 17</vt:lpstr>
      <vt:lpstr>Slide 18</vt:lpstr>
      <vt:lpstr>Slide 19</vt:lpstr>
      <vt:lpstr> Relationships between characteristics of structure, process and outcomes in health care</vt:lpstr>
      <vt:lpstr>Slide 21</vt:lpstr>
      <vt:lpstr>Serbia</vt:lpstr>
      <vt:lpstr>Slide 23</vt:lpstr>
      <vt:lpstr>Slide 24</vt:lpstr>
      <vt:lpstr>Slide 25</vt:lpstr>
      <vt:lpstr>Slide 26</vt:lpstr>
      <vt:lpstr>Slide 27</vt:lpstr>
      <vt:lpstr>Slide 28</vt:lpstr>
      <vt:lpstr>Health care quality indicators</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Vlada</dc:creator>
  <cp:lastModifiedBy>Korisnik</cp:lastModifiedBy>
  <cp:revision>444</cp:revision>
  <dcterms:created xsi:type="dcterms:W3CDTF">2015-05-20T14:43:54Z</dcterms:created>
  <dcterms:modified xsi:type="dcterms:W3CDTF">2024-09-05T06:28:18Z</dcterms:modified>
</cp:coreProperties>
</file>